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rels" ContentType="application/vnd.openxmlformats-package.relationships+xml"/>
  <Default Extension="xml" ContentType="application/xml"/>
  <Default Extension="docx" ContentType="application/vnd.openxmlformats-officedocument.wordprocessingml.document"/>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12" r:id="rId1"/>
  </p:sldMasterIdLst>
  <p:notesMasterIdLst>
    <p:notesMasterId r:id="rId53"/>
  </p:notesMasterIdLst>
  <p:sldIdLst>
    <p:sldId id="300" r:id="rId2"/>
    <p:sldId id="319" r:id="rId3"/>
    <p:sldId id="321" r:id="rId4"/>
    <p:sldId id="327" r:id="rId5"/>
    <p:sldId id="328" r:id="rId6"/>
    <p:sldId id="329" r:id="rId7"/>
    <p:sldId id="330" r:id="rId8"/>
    <p:sldId id="331" r:id="rId9"/>
    <p:sldId id="332" r:id="rId10"/>
    <p:sldId id="333" r:id="rId11"/>
    <p:sldId id="334" r:id="rId12"/>
    <p:sldId id="335" r:id="rId13"/>
    <p:sldId id="336" r:id="rId14"/>
    <p:sldId id="337" r:id="rId15"/>
    <p:sldId id="338" r:id="rId16"/>
    <p:sldId id="339" r:id="rId17"/>
    <p:sldId id="358" r:id="rId18"/>
    <p:sldId id="359" r:id="rId19"/>
    <p:sldId id="343" r:id="rId20"/>
    <p:sldId id="344" r:id="rId21"/>
    <p:sldId id="346" r:id="rId22"/>
    <p:sldId id="347" r:id="rId23"/>
    <p:sldId id="348" r:id="rId24"/>
    <p:sldId id="350" r:id="rId25"/>
    <p:sldId id="351" r:id="rId26"/>
    <p:sldId id="352" r:id="rId27"/>
    <p:sldId id="353" r:id="rId28"/>
    <p:sldId id="354" r:id="rId29"/>
    <p:sldId id="355" r:id="rId30"/>
    <p:sldId id="356" r:id="rId31"/>
    <p:sldId id="357" r:id="rId32"/>
    <p:sldId id="363" r:id="rId33"/>
    <p:sldId id="362" r:id="rId34"/>
    <p:sldId id="364" r:id="rId35"/>
    <p:sldId id="367" r:id="rId36"/>
    <p:sldId id="368" r:id="rId37"/>
    <p:sldId id="366" r:id="rId38"/>
    <p:sldId id="370" r:id="rId39"/>
    <p:sldId id="371" r:id="rId40"/>
    <p:sldId id="372" r:id="rId41"/>
    <p:sldId id="373" r:id="rId42"/>
    <p:sldId id="391" r:id="rId43"/>
    <p:sldId id="392" r:id="rId44"/>
    <p:sldId id="393" r:id="rId45"/>
    <p:sldId id="394" r:id="rId46"/>
    <p:sldId id="381" r:id="rId47"/>
    <p:sldId id="382" r:id="rId48"/>
    <p:sldId id="383" r:id="rId49"/>
    <p:sldId id="384" r:id="rId50"/>
    <p:sldId id="385" r:id="rId51"/>
    <p:sldId id="388" r:id="rId52"/>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66"/>
    <a:srgbClr val="0E8C50"/>
    <a:srgbClr val="109C59"/>
    <a:srgbClr val="72AF2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1711" autoAdjust="0"/>
  </p:normalViewPr>
  <p:slideViewPr>
    <p:cSldViewPr>
      <p:cViewPr varScale="1">
        <p:scale>
          <a:sx n="83" d="100"/>
          <a:sy n="83" d="100"/>
        </p:scale>
        <p:origin x="1212" y="96"/>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notesMaster" Target="notesMasters/notesMaster1.xml"/><Relationship Id="rId5" Type="http://schemas.openxmlformats.org/officeDocument/2006/relationships/slide" Target="slides/slide4.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tableStyles" Target="tableStyles.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7FB36B3-C034-4D09-ACDB-0CC6B5EBC923}"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n-US"/>
        </a:p>
      </dgm:t>
    </dgm:pt>
    <dgm:pt modelId="{7AECF49F-84EB-46E5-83F3-4128C3F5DCC0}">
      <dgm:prSet/>
      <dgm:spPr>
        <a:solidFill>
          <a:srgbClr val="FFC000"/>
        </a:solidFill>
        <a:ln>
          <a:solidFill>
            <a:schemeClr val="accent4">
              <a:lumMod val="75000"/>
            </a:schemeClr>
          </a:solidFill>
        </a:ln>
      </dgm:spPr>
      <dgm:t>
        <a:bodyPr/>
        <a:lstStyle/>
        <a:p>
          <a:pPr rtl="0"/>
          <a:r>
            <a:rPr lang="en-GB" b="1" noProof="0" dirty="0" smtClean="0">
              <a:solidFill>
                <a:schemeClr val="accent5">
                  <a:lumMod val="75000"/>
                </a:schemeClr>
              </a:solidFill>
            </a:rPr>
            <a:t>Motor Add </a:t>
          </a:r>
          <a:r>
            <a:rPr lang="en-GB" b="1" noProof="0" dirty="0" err="1" smtClean="0">
              <a:solidFill>
                <a:schemeClr val="accent5">
                  <a:lumMod val="75000"/>
                </a:schemeClr>
              </a:solidFill>
            </a:rPr>
            <a:t>Ons</a:t>
          </a:r>
          <a:endParaRPr lang="en-GB" b="0" noProof="0" dirty="0">
            <a:solidFill>
              <a:schemeClr val="accent5">
                <a:lumMod val="75000"/>
              </a:schemeClr>
            </a:solidFill>
          </a:endParaRPr>
        </a:p>
      </dgm:t>
    </dgm:pt>
    <dgm:pt modelId="{B7E4CB21-E8FE-4C35-9090-E7CAA08478BE}" type="sibTrans" cxnId="{48965912-22E1-4DF7-A19E-E29EBF50AD70}">
      <dgm:prSet/>
      <dgm:spPr/>
      <dgm:t>
        <a:bodyPr/>
        <a:lstStyle/>
        <a:p>
          <a:endParaRPr lang="en-US"/>
        </a:p>
      </dgm:t>
    </dgm:pt>
    <dgm:pt modelId="{405061F6-4DD1-4BF6-B26C-DAC7D4649D7F}" type="parTrans" cxnId="{48965912-22E1-4DF7-A19E-E29EBF50AD70}">
      <dgm:prSet/>
      <dgm:spPr/>
      <dgm:t>
        <a:bodyPr/>
        <a:lstStyle/>
        <a:p>
          <a:endParaRPr lang="en-US"/>
        </a:p>
      </dgm:t>
    </dgm:pt>
    <dgm:pt modelId="{66D6CF4B-E273-41F8-8BC0-C53DD0B1F579}" type="pres">
      <dgm:prSet presAssocID="{C7FB36B3-C034-4D09-ACDB-0CC6B5EBC923}" presName="linear" presStyleCnt="0">
        <dgm:presLayoutVars>
          <dgm:animLvl val="lvl"/>
          <dgm:resizeHandles val="exact"/>
        </dgm:presLayoutVars>
      </dgm:prSet>
      <dgm:spPr/>
      <dgm:t>
        <a:bodyPr/>
        <a:lstStyle/>
        <a:p>
          <a:endParaRPr lang="en-US"/>
        </a:p>
      </dgm:t>
    </dgm:pt>
    <dgm:pt modelId="{178B7A2A-D61D-47DD-B431-AD20A501D974}" type="pres">
      <dgm:prSet presAssocID="{7AECF49F-84EB-46E5-83F3-4128C3F5DCC0}" presName="parentText" presStyleLbl="node1" presStyleIdx="0" presStyleCnt="1" custLinFactY="16423" custLinFactNeighborY="100000">
        <dgm:presLayoutVars>
          <dgm:chMax val="0"/>
          <dgm:bulletEnabled val="1"/>
        </dgm:presLayoutVars>
      </dgm:prSet>
      <dgm:spPr/>
      <dgm:t>
        <a:bodyPr/>
        <a:lstStyle/>
        <a:p>
          <a:endParaRPr lang="en-US"/>
        </a:p>
      </dgm:t>
    </dgm:pt>
  </dgm:ptLst>
  <dgm:cxnLst>
    <dgm:cxn modelId="{0AD57D51-0C8C-4E81-9E90-B17B885D58B5}" type="presOf" srcId="{7AECF49F-84EB-46E5-83F3-4128C3F5DCC0}" destId="{178B7A2A-D61D-47DD-B431-AD20A501D974}" srcOrd="0" destOrd="0" presId="urn:microsoft.com/office/officeart/2005/8/layout/vList2"/>
    <dgm:cxn modelId="{48965912-22E1-4DF7-A19E-E29EBF50AD70}" srcId="{C7FB36B3-C034-4D09-ACDB-0CC6B5EBC923}" destId="{7AECF49F-84EB-46E5-83F3-4128C3F5DCC0}" srcOrd="0" destOrd="0" parTransId="{405061F6-4DD1-4BF6-B26C-DAC7D4649D7F}" sibTransId="{B7E4CB21-E8FE-4C35-9090-E7CAA08478BE}"/>
    <dgm:cxn modelId="{383D9E62-CC0C-4151-90A6-57D2CD051348}" type="presOf" srcId="{C7FB36B3-C034-4D09-ACDB-0CC6B5EBC923}" destId="{66D6CF4B-E273-41F8-8BC0-C53DD0B1F579}" srcOrd="0" destOrd="0" presId="urn:microsoft.com/office/officeart/2005/8/layout/vList2"/>
    <dgm:cxn modelId="{5EDFC656-8E5C-4081-9F5F-35CEED03A3F0}" type="presParOf" srcId="{66D6CF4B-E273-41F8-8BC0-C53DD0B1F579}" destId="{178B7A2A-D61D-47DD-B431-AD20A501D974}" srcOrd="0" destOrd="0" presId="urn:microsoft.com/office/officeart/2005/8/layout/vList2"/>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78B7A2A-D61D-47DD-B431-AD20A501D974}">
      <dsp:nvSpPr>
        <dsp:cNvPr id="0" name=""/>
        <dsp:cNvSpPr/>
      </dsp:nvSpPr>
      <dsp:spPr>
        <a:xfrm>
          <a:off x="0" y="132346"/>
          <a:ext cx="3657600" cy="935415"/>
        </a:xfrm>
        <a:prstGeom prst="roundRect">
          <a:avLst/>
        </a:prstGeom>
        <a:solidFill>
          <a:srgbClr val="FFC000"/>
        </a:solidFill>
        <a:ln w="25400" cap="flat" cmpd="sng" algn="ctr">
          <a:solidFill>
            <a:schemeClr val="accent4">
              <a:lumMod val="7500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8590" tIns="148590" rIns="148590" bIns="148590" numCol="1" spcCol="1270" anchor="ctr" anchorCtr="0">
          <a:noAutofit/>
        </a:bodyPr>
        <a:lstStyle/>
        <a:p>
          <a:pPr lvl="0" algn="l" defTabSz="1733550" rtl="0">
            <a:lnSpc>
              <a:spcPct val="90000"/>
            </a:lnSpc>
            <a:spcBef>
              <a:spcPct val="0"/>
            </a:spcBef>
            <a:spcAft>
              <a:spcPct val="35000"/>
            </a:spcAft>
          </a:pPr>
          <a:r>
            <a:rPr lang="en-GB" sz="3900" b="1" kern="1200" noProof="0" dirty="0" smtClean="0">
              <a:solidFill>
                <a:schemeClr val="accent5">
                  <a:lumMod val="75000"/>
                </a:schemeClr>
              </a:solidFill>
            </a:rPr>
            <a:t>Motor Add </a:t>
          </a:r>
          <a:r>
            <a:rPr lang="en-GB" sz="3900" b="1" kern="1200" noProof="0" dirty="0" err="1" smtClean="0">
              <a:solidFill>
                <a:schemeClr val="accent5">
                  <a:lumMod val="75000"/>
                </a:schemeClr>
              </a:solidFill>
            </a:rPr>
            <a:t>Ons</a:t>
          </a:r>
          <a:endParaRPr lang="en-GB" sz="3900" b="0" kern="1200" noProof="0" dirty="0">
            <a:solidFill>
              <a:schemeClr val="accent5">
                <a:lumMod val="75000"/>
              </a:schemeClr>
            </a:solidFill>
          </a:endParaRPr>
        </a:p>
      </dsp:txBody>
      <dsp:txXfrm>
        <a:off x="45663" y="178009"/>
        <a:ext cx="3566274" cy="844089"/>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3.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5.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6.e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7.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CA9CFD3-8FF7-4FBE-AFE0-9BED83D6BE91}" type="datetimeFigureOut">
              <a:rPr lang="en-US" smtClean="0"/>
              <a:pPr/>
              <a:t>27-Nov-24</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1E28D26-501A-4B22-8174-4255F15090C5}" type="slidenum">
              <a:rPr lang="en-US" smtClean="0"/>
              <a:pPr/>
              <a:t>‹#›</a:t>
            </a:fld>
            <a:endParaRPr lang="en-US" dirty="0"/>
          </a:p>
        </p:txBody>
      </p:sp>
    </p:spTree>
    <p:extLst>
      <p:ext uri="{BB962C8B-B14F-4D97-AF65-F5344CB8AC3E}">
        <p14:creationId xmlns:p14="http://schemas.microsoft.com/office/powerpoint/2010/main" val="1988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1E28D26-501A-4B22-8174-4255F15090C5}" type="slidenum">
              <a:rPr lang="en-US" smtClean="0"/>
              <a:pPr/>
              <a:t>1</a:t>
            </a:fld>
            <a:endParaRPr lang="en-US" dirty="0"/>
          </a:p>
        </p:txBody>
      </p:sp>
    </p:spTree>
    <p:extLst>
      <p:ext uri="{BB962C8B-B14F-4D97-AF65-F5344CB8AC3E}">
        <p14:creationId xmlns:p14="http://schemas.microsoft.com/office/powerpoint/2010/main" val="66389234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1E28D26-501A-4B22-8174-4255F15090C5}" type="slidenum">
              <a:rPr lang="en-US" smtClean="0"/>
              <a:pPr/>
              <a:t>2</a:t>
            </a:fld>
            <a:endParaRPr lang="en-US" dirty="0"/>
          </a:p>
        </p:txBody>
      </p:sp>
    </p:spTree>
    <p:extLst>
      <p:ext uri="{BB962C8B-B14F-4D97-AF65-F5344CB8AC3E}">
        <p14:creationId xmlns:p14="http://schemas.microsoft.com/office/powerpoint/2010/main" val="363133616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pPr>
              <a:defRPr/>
            </a:pPr>
            <a:fld id="{18C42BE6-D930-4F14-B1AF-F62C851A4E73}" type="datetimeFigureOut">
              <a:rPr lang="en-US" smtClean="0"/>
              <a:pPr>
                <a:defRPr/>
              </a:pPr>
              <a:t>27-Nov-24</a:t>
            </a:fld>
            <a:endParaRPr lang="en-US" dirty="0"/>
          </a:p>
        </p:txBody>
      </p:sp>
      <p:sp>
        <p:nvSpPr>
          <p:cNvPr id="5" name="Footer Placeholder 4"/>
          <p:cNvSpPr>
            <a:spLocks noGrp="1"/>
          </p:cNvSpPr>
          <p:nvPr>
            <p:ph type="ftr" sz="quarter" idx="11"/>
          </p:nvPr>
        </p:nvSpPr>
        <p:spPr/>
        <p:txBody>
          <a:bodyPr/>
          <a:lstStyle/>
          <a:p>
            <a:pPr>
              <a:defRPr/>
            </a:pPr>
            <a:endParaRPr lang="en-US" dirty="0"/>
          </a:p>
        </p:txBody>
      </p:sp>
      <p:sp>
        <p:nvSpPr>
          <p:cNvPr id="6" name="Slide Number Placeholder 5"/>
          <p:cNvSpPr>
            <a:spLocks noGrp="1"/>
          </p:cNvSpPr>
          <p:nvPr>
            <p:ph type="sldNum" sz="quarter" idx="12"/>
          </p:nvPr>
        </p:nvSpPr>
        <p:spPr/>
        <p:txBody>
          <a:bodyPr/>
          <a:lstStyle/>
          <a:p>
            <a:pPr>
              <a:defRPr/>
            </a:pPr>
            <a:fld id="{81A2FA3C-522F-4D10-8BD1-2522A0BEF4D1}" type="slidenum">
              <a:rPr lang="en-US" smtClean="0"/>
              <a:pPr>
                <a:defRPr/>
              </a:pPr>
              <a:t>‹#›</a:t>
            </a:fld>
            <a:endParaRPr lang="en-US" dirty="0"/>
          </a:p>
        </p:txBody>
      </p:sp>
    </p:spTree>
    <p:extLst>
      <p:ext uri="{BB962C8B-B14F-4D97-AF65-F5344CB8AC3E}">
        <p14:creationId xmlns:p14="http://schemas.microsoft.com/office/powerpoint/2010/main" val="323052940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pPr>
              <a:defRPr/>
            </a:pPr>
            <a:fld id="{F763AE78-1273-48B9-8888-0D63B0BAFB12}" type="datetimeFigureOut">
              <a:rPr lang="en-US" smtClean="0"/>
              <a:pPr>
                <a:defRPr/>
              </a:pPr>
              <a:t>27-Nov-24</a:t>
            </a:fld>
            <a:endParaRPr lang="en-US" dirty="0"/>
          </a:p>
        </p:txBody>
      </p:sp>
      <p:sp>
        <p:nvSpPr>
          <p:cNvPr id="5" name="Footer Placeholder 4"/>
          <p:cNvSpPr>
            <a:spLocks noGrp="1"/>
          </p:cNvSpPr>
          <p:nvPr>
            <p:ph type="ftr" sz="quarter" idx="11"/>
          </p:nvPr>
        </p:nvSpPr>
        <p:spPr/>
        <p:txBody>
          <a:bodyPr/>
          <a:lstStyle/>
          <a:p>
            <a:pPr>
              <a:defRPr/>
            </a:pPr>
            <a:endParaRPr lang="en-US" dirty="0"/>
          </a:p>
        </p:txBody>
      </p:sp>
      <p:sp>
        <p:nvSpPr>
          <p:cNvPr id="6" name="Slide Number Placeholder 5"/>
          <p:cNvSpPr>
            <a:spLocks noGrp="1"/>
          </p:cNvSpPr>
          <p:nvPr>
            <p:ph type="sldNum" sz="quarter" idx="12"/>
          </p:nvPr>
        </p:nvSpPr>
        <p:spPr/>
        <p:txBody>
          <a:bodyPr/>
          <a:lstStyle/>
          <a:p>
            <a:pPr>
              <a:defRPr/>
            </a:pPr>
            <a:fld id="{36ACD243-B124-4DE2-AEF8-DCEB44298803}" type="slidenum">
              <a:rPr lang="en-US" smtClean="0"/>
              <a:pPr>
                <a:defRPr/>
              </a:pPr>
              <a:t>‹#›</a:t>
            </a:fld>
            <a:endParaRPr lang="en-US" dirty="0"/>
          </a:p>
        </p:txBody>
      </p:sp>
    </p:spTree>
    <p:extLst>
      <p:ext uri="{BB962C8B-B14F-4D97-AF65-F5344CB8AC3E}">
        <p14:creationId xmlns:p14="http://schemas.microsoft.com/office/powerpoint/2010/main" val="357194116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pPr>
              <a:defRPr/>
            </a:pPr>
            <a:fld id="{AEC5A127-8794-4A3C-899C-7E3FD8BDA557}" type="datetimeFigureOut">
              <a:rPr lang="en-US" smtClean="0"/>
              <a:pPr>
                <a:defRPr/>
              </a:pPr>
              <a:t>27-Nov-24</a:t>
            </a:fld>
            <a:endParaRPr lang="en-US" dirty="0"/>
          </a:p>
        </p:txBody>
      </p:sp>
      <p:sp>
        <p:nvSpPr>
          <p:cNvPr id="5" name="Footer Placeholder 4"/>
          <p:cNvSpPr>
            <a:spLocks noGrp="1"/>
          </p:cNvSpPr>
          <p:nvPr>
            <p:ph type="ftr" sz="quarter" idx="11"/>
          </p:nvPr>
        </p:nvSpPr>
        <p:spPr/>
        <p:txBody>
          <a:bodyPr/>
          <a:lstStyle/>
          <a:p>
            <a:pPr>
              <a:defRPr/>
            </a:pPr>
            <a:endParaRPr lang="en-US" dirty="0"/>
          </a:p>
        </p:txBody>
      </p:sp>
      <p:sp>
        <p:nvSpPr>
          <p:cNvPr id="6" name="Slide Number Placeholder 5"/>
          <p:cNvSpPr>
            <a:spLocks noGrp="1"/>
          </p:cNvSpPr>
          <p:nvPr>
            <p:ph type="sldNum" sz="quarter" idx="12"/>
          </p:nvPr>
        </p:nvSpPr>
        <p:spPr/>
        <p:txBody>
          <a:bodyPr/>
          <a:lstStyle/>
          <a:p>
            <a:pPr>
              <a:defRPr/>
            </a:pPr>
            <a:fld id="{3DF00F24-337E-4087-9DF4-28E5272F0008}" type="slidenum">
              <a:rPr lang="en-US" smtClean="0"/>
              <a:pPr>
                <a:defRPr/>
              </a:pPr>
              <a:t>‹#›</a:t>
            </a:fld>
            <a:endParaRPr lang="en-US" dirty="0"/>
          </a:p>
        </p:txBody>
      </p:sp>
    </p:spTree>
    <p:extLst>
      <p:ext uri="{BB962C8B-B14F-4D97-AF65-F5344CB8AC3E}">
        <p14:creationId xmlns:p14="http://schemas.microsoft.com/office/powerpoint/2010/main" val="109916137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pPr>
              <a:defRPr/>
            </a:pPr>
            <a:fld id="{A8977A94-DBE8-4191-9F01-BA4DF3E480A5}" type="datetimeFigureOut">
              <a:rPr lang="en-US" smtClean="0"/>
              <a:pPr>
                <a:defRPr/>
              </a:pPr>
              <a:t>27-Nov-24</a:t>
            </a:fld>
            <a:endParaRPr lang="en-US" dirty="0"/>
          </a:p>
        </p:txBody>
      </p:sp>
      <p:sp>
        <p:nvSpPr>
          <p:cNvPr id="5" name="Footer Placeholder 4"/>
          <p:cNvSpPr>
            <a:spLocks noGrp="1"/>
          </p:cNvSpPr>
          <p:nvPr>
            <p:ph type="ftr" sz="quarter" idx="11"/>
          </p:nvPr>
        </p:nvSpPr>
        <p:spPr/>
        <p:txBody>
          <a:bodyPr/>
          <a:lstStyle/>
          <a:p>
            <a:pPr>
              <a:defRPr/>
            </a:pPr>
            <a:endParaRPr lang="en-US" dirty="0"/>
          </a:p>
        </p:txBody>
      </p:sp>
      <p:sp>
        <p:nvSpPr>
          <p:cNvPr id="6" name="Slide Number Placeholder 5"/>
          <p:cNvSpPr>
            <a:spLocks noGrp="1"/>
          </p:cNvSpPr>
          <p:nvPr>
            <p:ph type="sldNum" sz="quarter" idx="12"/>
          </p:nvPr>
        </p:nvSpPr>
        <p:spPr/>
        <p:txBody>
          <a:bodyPr/>
          <a:lstStyle/>
          <a:p>
            <a:pPr>
              <a:defRPr/>
            </a:pPr>
            <a:fld id="{7E0CC1AB-55DA-4B3A-9935-7D32B65AF406}" type="slidenum">
              <a:rPr lang="en-US" smtClean="0"/>
              <a:pPr>
                <a:defRPr/>
              </a:pPr>
              <a:t>‹#›</a:t>
            </a:fld>
            <a:endParaRPr lang="en-US" dirty="0"/>
          </a:p>
        </p:txBody>
      </p:sp>
    </p:spTree>
    <p:extLst>
      <p:ext uri="{BB962C8B-B14F-4D97-AF65-F5344CB8AC3E}">
        <p14:creationId xmlns:p14="http://schemas.microsoft.com/office/powerpoint/2010/main" val="390048298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pPr>
              <a:defRPr/>
            </a:pPr>
            <a:fld id="{3400D877-A072-468E-8495-F9079A8D0054}" type="datetimeFigureOut">
              <a:rPr lang="en-US" smtClean="0"/>
              <a:pPr>
                <a:defRPr/>
              </a:pPr>
              <a:t>27-Nov-24</a:t>
            </a:fld>
            <a:endParaRPr lang="en-US" dirty="0"/>
          </a:p>
        </p:txBody>
      </p:sp>
      <p:sp>
        <p:nvSpPr>
          <p:cNvPr id="5" name="Footer Placeholder 4"/>
          <p:cNvSpPr>
            <a:spLocks noGrp="1"/>
          </p:cNvSpPr>
          <p:nvPr>
            <p:ph type="ftr" sz="quarter" idx="11"/>
          </p:nvPr>
        </p:nvSpPr>
        <p:spPr/>
        <p:txBody>
          <a:bodyPr/>
          <a:lstStyle/>
          <a:p>
            <a:pPr>
              <a:defRPr/>
            </a:pPr>
            <a:endParaRPr lang="en-US" dirty="0"/>
          </a:p>
        </p:txBody>
      </p:sp>
      <p:sp>
        <p:nvSpPr>
          <p:cNvPr id="6" name="Slide Number Placeholder 5"/>
          <p:cNvSpPr>
            <a:spLocks noGrp="1"/>
          </p:cNvSpPr>
          <p:nvPr>
            <p:ph type="sldNum" sz="quarter" idx="12"/>
          </p:nvPr>
        </p:nvSpPr>
        <p:spPr/>
        <p:txBody>
          <a:bodyPr/>
          <a:lstStyle/>
          <a:p>
            <a:pPr>
              <a:defRPr/>
            </a:pPr>
            <a:fld id="{203E8E83-3853-4B97-9ABA-F51C87027502}" type="slidenum">
              <a:rPr lang="en-US" smtClean="0"/>
              <a:pPr>
                <a:defRPr/>
              </a:pPr>
              <a:t>‹#›</a:t>
            </a:fld>
            <a:endParaRPr lang="en-US" dirty="0"/>
          </a:p>
        </p:txBody>
      </p:sp>
    </p:spTree>
    <p:extLst>
      <p:ext uri="{BB962C8B-B14F-4D97-AF65-F5344CB8AC3E}">
        <p14:creationId xmlns:p14="http://schemas.microsoft.com/office/powerpoint/2010/main" val="396995203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pPr>
              <a:defRPr/>
            </a:pPr>
            <a:fld id="{02E6A823-B694-4CFB-BABD-0A2913D6B3EA}" type="datetimeFigureOut">
              <a:rPr lang="en-US" smtClean="0"/>
              <a:pPr>
                <a:defRPr/>
              </a:pPr>
              <a:t>27-Nov-24</a:t>
            </a:fld>
            <a:endParaRPr lang="en-US" dirty="0"/>
          </a:p>
        </p:txBody>
      </p:sp>
      <p:sp>
        <p:nvSpPr>
          <p:cNvPr id="6" name="Footer Placeholder 5"/>
          <p:cNvSpPr>
            <a:spLocks noGrp="1"/>
          </p:cNvSpPr>
          <p:nvPr>
            <p:ph type="ftr" sz="quarter" idx="11"/>
          </p:nvPr>
        </p:nvSpPr>
        <p:spPr/>
        <p:txBody>
          <a:bodyPr/>
          <a:lstStyle/>
          <a:p>
            <a:pPr>
              <a:defRPr/>
            </a:pPr>
            <a:endParaRPr lang="en-US" dirty="0"/>
          </a:p>
        </p:txBody>
      </p:sp>
      <p:sp>
        <p:nvSpPr>
          <p:cNvPr id="7" name="Slide Number Placeholder 6"/>
          <p:cNvSpPr>
            <a:spLocks noGrp="1"/>
          </p:cNvSpPr>
          <p:nvPr>
            <p:ph type="sldNum" sz="quarter" idx="12"/>
          </p:nvPr>
        </p:nvSpPr>
        <p:spPr/>
        <p:txBody>
          <a:bodyPr/>
          <a:lstStyle/>
          <a:p>
            <a:pPr>
              <a:defRPr/>
            </a:pPr>
            <a:fld id="{C4B62057-7318-4B85-9911-78AFA63DC78A}" type="slidenum">
              <a:rPr lang="en-US" smtClean="0"/>
              <a:pPr>
                <a:defRPr/>
              </a:pPr>
              <a:t>‹#›</a:t>
            </a:fld>
            <a:endParaRPr lang="en-US" dirty="0"/>
          </a:p>
        </p:txBody>
      </p:sp>
    </p:spTree>
    <p:extLst>
      <p:ext uri="{BB962C8B-B14F-4D97-AF65-F5344CB8AC3E}">
        <p14:creationId xmlns:p14="http://schemas.microsoft.com/office/powerpoint/2010/main" val="56657779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pPr>
              <a:defRPr/>
            </a:pPr>
            <a:fld id="{A7289EFB-D133-40C0-A543-142B28D0F29A}" type="datetimeFigureOut">
              <a:rPr lang="en-US" smtClean="0"/>
              <a:pPr>
                <a:defRPr/>
              </a:pPr>
              <a:t>27-Nov-24</a:t>
            </a:fld>
            <a:endParaRPr lang="en-US" dirty="0"/>
          </a:p>
        </p:txBody>
      </p:sp>
      <p:sp>
        <p:nvSpPr>
          <p:cNvPr id="8" name="Footer Placeholder 7"/>
          <p:cNvSpPr>
            <a:spLocks noGrp="1"/>
          </p:cNvSpPr>
          <p:nvPr>
            <p:ph type="ftr" sz="quarter" idx="11"/>
          </p:nvPr>
        </p:nvSpPr>
        <p:spPr/>
        <p:txBody>
          <a:bodyPr/>
          <a:lstStyle/>
          <a:p>
            <a:pPr>
              <a:defRPr/>
            </a:pPr>
            <a:endParaRPr lang="en-US" dirty="0"/>
          </a:p>
        </p:txBody>
      </p:sp>
      <p:sp>
        <p:nvSpPr>
          <p:cNvPr id="9" name="Slide Number Placeholder 8"/>
          <p:cNvSpPr>
            <a:spLocks noGrp="1"/>
          </p:cNvSpPr>
          <p:nvPr>
            <p:ph type="sldNum" sz="quarter" idx="12"/>
          </p:nvPr>
        </p:nvSpPr>
        <p:spPr/>
        <p:txBody>
          <a:bodyPr/>
          <a:lstStyle/>
          <a:p>
            <a:pPr>
              <a:defRPr/>
            </a:pPr>
            <a:fld id="{E4EF03D2-871A-459B-AE26-E08879BACC85}" type="slidenum">
              <a:rPr lang="en-US" smtClean="0"/>
              <a:pPr>
                <a:defRPr/>
              </a:pPr>
              <a:t>‹#›</a:t>
            </a:fld>
            <a:endParaRPr lang="en-US" dirty="0"/>
          </a:p>
        </p:txBody>
      </p:sp>
    </p:spTree>
    <p:extLst>
      <p:ext uri="{BB962C8B-B14F-4D97-AF65-F5344CB8AC3E}">
        <p14:creationId xmlns:p14="http://schemas.microsoft.com/office/powerpoint/2010/main" val="177828941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pPr>
              <a:defRPr/>
            </a:pPr>
            <a:fld id="{BDFB4B27-FD43-4D58-9330-78A1C88F9A0E}" type="datetimeFigureOut">
              <a:rPr lang="en-US" smtClean="0"/>
              <a:pPr>
                <a:defRPr/>
              </a:pPr>
              <a:t>27-Nov-24</a:t>
            </a:fld>
            <a:endParaRPr lang="en-US" dirty="0"/>
          </a:p>
        </p:txBody>
      </p:sp>
      <p:sp>
        <p:nvSpPr>
          <p:cNvPr id="4" name="Footer Placeholder 3"/>
          <p:cNvSpPr>
            <a:spLocks noGrp="1"/>
          </p:cNvSpPr>
          <p:nvPr>
            <p:ph type="ftr" sz="quarter" idx="11"/>
          </p:nvPr>
        </p:nvSpPr>
        <p:spPr/>
        <p:txBody>
          <a:bodyPr/>
          <a:lstStyle/>
          <a:p>
            <a:pPr>
              <a:defRPr/>
            </a:pPr>
            <a:endParaRPr lang="en-US" dirty="0"/>
          </a:p>
        </p:txBody>
      </p:sp>
      <p:sp>
        <p:nvSpPr>
          <p:cNvPr id="5" name="Slide Number Placeholder 4"/>
          <p:cNvSpPr>
            <a:spLocks noGrp="1"/>
          </p:cNvSpPr>
          <p:nvPr>
            <p:ph type="sldNum" sz="quarter" idx="12"/>
          </p:nvPr>
        </p:nvSpPr>
        <p:spPr/>
        <p:txBody>
          <a:bodyPr/>
          <a:lstStyle/>
          <a:p>
            <a:pPr>
              <a:defRPr/>
            </a:pPr>
            <a:fld id="{8B4C4C9C-B0EF-42A5-BD8A-675DEF695667}" type="slidenum">
              <a:rPr lang="en-US" smtClean="0"/>
              <a:pPr>
                <a:defRPr/>
              </a:pPr>
              <a:t>‹#›</a:t>
            </a:fld>
            <a:endParaRPr lang="en-US" dirty="0"/>
          </a:p>
        </p:txBody>
      </p:sp>
    </p:spTree>
    <p:extLst>
      <p:ext uri="{BB962C8B-B14F-4D97-AF65-F5344CB8AC3E}">
        <p14:creationId xmlns:p14="http://schemas.microsoft.com/office/powerpoint/2010/main" val="405315441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fld id="{BBBB4A39-0405-4DA7-A3A9-34A5B72F1000}" type="datetimeFigureOut">
              <a:rPr lang="en-US" smtClean="0"/>
              <a:pPr>
                <a:defRPr/>
              </a:pPr>
              <a:t>27-Nov-24</a:t>
            </a:fld>
            <a:endParaRPr lang="en-US" dirty="0"/>
          </a:p>
        </p:txBody>
      </p:sp>
      <p:sp>
        <p:nvSpPr>
          <p:cNvPr id="3" name="Footer Placeholder 2"/>
          <p:cNvSpPr>
            <a:spLocks noGrp="1"/>
          </p:cNvSpPr>
          <p:nvPr>
            <p:ph type="ftr" sz="quarter" idx="11"/>
          </p:nvPr>
        </p:nvSpPr>
        <p:spPr/>
        <p:txBody>
          <a:bodyPr/>
          <a:lstStyle/>
          <a:p>
            <a:pPr>
              <a:defRPr/>
            </a:pPr>
            <a:endParaRPr lang="en-US" dirty="0"/>
          </a:p>
        </p:txBody>
      </p:sp>
      <p:sp>
        <p:nvSpPr>
          <p:cNvPr id="4" name="Slide Number Placeholder 3"/>
          <p:cNvSpPr>
            <a:spLocks noGrp="1"/>
          </p:cNvSpPr>
          <p:nvPr>
            <p:ph type="sldNum" sz="quarter" idx="12"/>
          </p:nvPr>
        </p:nvSpPr>
        <p:spPr/>
        <p:txBody>
          <a:bodyPr/>
          <a:lstStyle/>
          <a:p>
            <a:pPr>
              <a:defRPr/>
            </a:pPr>
            <a:fld id="{69F98A7D-36A6-4A45-A522-35136FC48B22}" type="slidenum">
              <a:rPr lang="en-US" smtClean="0"/>
              <a:pPr>
                <a:defRPr/>
              </a:pPr>
              <a:t>‹#›</a:t>
            </a:fld>
            <a:endParaRPr lang="en-US" dirty="0"/>
          </a:p>
        </p:txBody>
      </p:sp>
    </p:spTree>
    <p:extLst>
      <p:ext uri="{BB962C8B-B14F-4D97-AF65-F5344CB8AC3E}">
        <p14:creationId xmlns:p14="http://schemas.microsoft.com/office/powerpoint/2010/main" val="221894698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pPr>
              <a:defRPr/>
            </a:pPr>
            <a:fld id="{A03A0159-498D-4BB5-98EE-CA915A349769}" type="datetimeFigureOut">
              <a:rPr lang="en-US" smtClean="0"/>
              <a:pPr>
                <a:defRPr/>
              </a:pPr>
              <a:t>27-Nov-24</a:t>
            </a:fld>
            <a:endParaRPr lang="en-US" dirty="0"/>
          </a:p>
        </p:txBody>
      </p:sp>
      <p:sp>
        <p:nvSpPr>
          <p:cNvPr id="6" name="Footer Placeholder 5"/>
          <p:cNvSpPr>
            <a:spLocks noGrp="1"/>
          </p:cNvSpPr>
          <p:nvPr>
            <p:ph type="ftr" sz="quarter" idx="11"/>
          </p:nvPr>
        </p:nvSpPr>
        <p:spPr/>
        <p:txBody>
          <a:bodyPr/>
          <a:lstStyle/>
          <a:p>
            <a:pPr>
              <a:defRPr/>
            </a:pPr>
            <a:endParaRPr lang="en-US" dirty="0"/>
          </a:p>
        </p:txBody>
      </p:sp>
      <p:sp>
        <p:nvSpPr>
          <p:cNvPr id="7" name="Slide Number Placeholder 6"/>
          <p:cNvSpPr>
            <a:spLocks noGrp="1"/>
          </p:cNvSpPr>
          <p:nvPr>
            <p:ph type="sldNum" sz="quarter" idx="12"/>
          </p:nvPr>
        </p:nvSpPr>
        <p:spPr/>
        <p:txBody>
          <a:bodyPr/>
          <a:lstStyle/>
          <a:p>
            <a:pPr>
              <a:defRPr/>
            </a:pPr>
            <a:fld id="{8351A325-1BA7-45F8-9EC1-EB3809EC3D58}" type="slidenum">
              <a:rPr lang="en-US" smtClean="0"/>
              <a:pPr>
                <a:defRPr/>
              </a:pPr>
              <a:t>‹#›</a:t>
            </a:fld>
            <a:endParaRPr lang="en-US" dirty="0"/>
          </a:p>
        </p:txBody>
      </p:sp>
    </p:spTree>
    <p:extLst>
      <p:ext uri="{BB962C8B-B14F-4D97-AF65-F5344CB8AC3E}">
        <p14:creationId xmlns:p14="http://schemas.microsoft.com/office/powerpoint/2010/main" val="302697837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pPr>
              <a:defRPr/>
            </a:pPr>
            <a:fld id="{0187E1D7-3B55-47AD-8342-79D6ABA10E06}" type="datetimeFigureOut">
              <a:rPr lang="en-US" smtClean="0"/>
              <a:pPr>
                <a:defRPr/>
              </a:pPr>
              <a:t>27-Nov-24</a:t>
            </a:fld>
            <a:endParaRPr lang="en-US" dirty="0"/>
          </a:p>
        </p:txBody>
      </p:sp>
      <p:sp>
        <p:nvSpPr>
          <p:cNvPr id="6" name="Footer Placeholder 5"/>
          <p:cNvSpPr>
            <a:spLocks noGrp="1"/>
          </p:cNvSpPr>
          <p:nvPr>
            <p:ph type="ftr" sz="quarter" idx="11"/>
          </p:nvPr>
        </p:nvSpPr>
        <p:spPr/>
        <p:txBody>
          <a:bodyPr/>
          <a:lstStyle/>
          <a:p>
            <a:pPr>
              <a:defRPr/>
            </a:pPr>
            <a:endParaRPr lang="en-US" dirty="0"/>
          </a:p>
        </p:txBody>
      </p:sp>
      <p:sp>
        <p:nvSpPr>
          <p:cNvPr id="7" name="Slide Number Placeholder 6"/>
          <p:cNvSpPr>
            <a:spLocks noGrp="1"/>
          </p:cNvSpPr>
          <p:nvPr>
            <p:ph type="sldNum" sz="quarter" idx="12"/>
          </p:nvPr>
        </p:nvSpPr>
        <p:spPr/>
        <p:txBody>
          <a:bodyPr/>
          <a:lstStyle/>
          <a:p>
            <a:pPr>
              <a:defRPr/>
            </a:pPr>
            <a:fld id="{61FF089D-9A4E-4341-A0B6-82E730B19876}" type="slidenum">
              <a:rPr lang="en-US" smtClean="0"/>
              <a:pPr>
                <a:defRPr/>
              </a:pPr>
              <a:t>‹#›</a:t>
            </a:fld>
            <a:endParaRPr lang="en-US" dirty="0"/>
          </a:p>
        </p:txBody>
      </p:sp>
    </p:spTree>
    <p:extLst>
      <p:ext uri="{BB962C8B-B14F-4D97-AF65-F5344CB8AC3E}">
        <p14:creationId xmlns:p14="http://schemas.microsoft.com/office/powerpoint/2010/main" val="192674472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a:defRPr/>
            </a:pPr>
            <a:fld id="{7DC9517B-C6F4-4B18-8D26-EC70C4A515CA}" type="datetimeFigureOut">
              <a:rPr lang="en-US" smtClean="0"/>
              <a:pPr>
                <a:defRPr/>
              </a:pPr>
              <a:t>27-Nov-24</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a:defRPr/>
            </a:pPr>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a:defRPr/>
            </a:pPr>
            <a:fld id="{03B933B7-1D5B-4D4D-94B7-8E0ECD912E31}" type="slidenum">
              <a:rPr lang="en-US" smtClean="0"/>
              <a:pPr>
                <a:defRPr/>
              </a:pPr>
              <a:t>‹#›</a:t>
            </a:fld>
            <a:endParaRPr lang="en-US" dirty="0"/>
          </a:p>
        </p:txBody>
      </p:sp>
    </p:spTree>
    <p:extLst>
      <p:ext uri="{BB962C8B-B14F-4D97-AF65-F5344CB8AC3E}">
        <p14:creationId xmlns:p14="http://schemas.microsoft.com/office/powerpoint/2010/main" val="1607249410"/>
      </p:ext>
    </p:extLst>
  </p:cSld>
  <p:clrMap bg1="lt1" tx1="dk1" bg2="lt2" tx2="dk2" accent1="accent1" accent2="accent2" accent3="accent3" accent4="accent4" accent5="accent5" accent6="accent6" hlink="hlink" folHlink="folHlink"/>
  <p:sldLayoutIdLst>
    <p:sldLayoutId id="2147483913" r:id="rId1"/>
    <p:sldLayoutId id="2147483914" r:id="rId2"/>
    <p:sldLayoutId id="2147483915" r:id="rId3"/>
    <p:sldLayoutId id="2147483916" r:id="rId4"/>
    <p:sldLayoutId id="2147483917" r:id="rId5"/>
    <p:sldLayoutId id="2147483918" r:id="rId6"/>
    <p:sldLayoutId id="2147483919" r:id="rId7"/>
    <p:sldLayoutId id="2147483920" r:id="rId8"/>
    <p:sldLayoutId id="2147483921" r:id="rId9"/>
    <p:sldLayoutId id="2147483922" r:id="rId10"/>
    <p:sldLayoutId id="2147483923"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vmlDrawing" Target="../drawings/vmlDrawing2.vml"/><Relationship Id="rId6" Type="http://schemas.openxmlformats.org/officeDocument/2006/relationships/image" Target="../media/image4.emf"/><Relationship Id="rId5" Type="http://schemas.openxmlformats.org/officeDocument/2006/relationships/oleObject" Target="../embeddings/oleObject2.bin"/><Relationship Id="rId4" Type="http://schemas.openxmlformats.org/officeDocument/2006/relationships/image" Target="../media/image2.png"/></Relationships>
</file>

<file path=ppt/slides/_rels/slide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vmlDrawing" Target="../drawings/vmlDrawing3.vml"/><Relationship Id="rId6" Type="http://schemas.openxmlformats.org/officeDocument/2006/relationships/image" Target="../media/image5.emf"/><Relationship Id="rId5" Type="http://schemas.openxmlformats.org/officeDocument/2006/relationships/package" Target="../embeddings/Microsoft_Word_Document.docx"/><Relationship Id="rId4" Type="http://schemas.openxmlformats.org/officeDocument/2006/relationships/image" Target="../media/image2.png"/></Relationships>
</file>

<file path=ppt/slides/_rels/slide1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vmlDrawing" Target="../drawings/vmlDrawing4.vml"/><Relationship Id="rId6" Type="http://schemas.openxmlformats.org/officeDocument/2006/relationships/image" Target="../media/image6.emf"/><Relationship Id="rId5" Type="http://schemas.openxmlformats.org/officeDocument/2006/relationships/package" Target="../embeddings/Microsoft_Word_Document1.docx"/><Relationship Id="rId4" Type="http://schemas.openxmlformats.org/officeDocument/2006/relationships/image" Target="../media/image2.png"/></Relationships>
</file>

<file path=ppt/slides/_rels/slide1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image" Target="../media/image1.jpeg"/><Relationship Id="rId7" Type="http://schemas.openxmlformats.org/officeDocument/2006/relationships/diagramColors" Target="../diagrams/colors1.xml"/><Relationship Id="rId2" Type="http://schemas.openxmlformats.org/officeDocument/2006/relationships/notesSlide" Target="../notesSlides/notesSlide2.xml"/><Relationship Id="rId1" Type="http://schemas.openxmlformats.org/officeDocument/2006/relationships/slideLayout" Target="../slideLayouts/slideLayout1.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 Id="rId9" Type="http://schemas.openxmlformats.org/officeDocument/2006/relationships/image" Target="../media/image2.png"/></Relationships>
</file>

<file path=ppt/slides/_rels/slide2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vmlDrawing" Target="../drawings/vmlDrawing5.vml"/><Relationship Id="rId6" Type="http://schemas.openxmlformats.org/officeDocument/2006/relationships/image" Target="../media/image7.emf"/><Relationship Id="rId5" Type="http://schemas.openxmlformats.org/officeDocument/2006/relationships/package" Target="../embeddings/Microsoft_Word_Document2.docx"/><Relationship Id="rId4" Type="http://schemas.openxmlformats.org/officeDocument/2006/relationships/image" Target="../media/image2.png"/></Relationships>
</file>

<file path=ppt/slides/_rels/slide3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image" Target="../media/image10.emf"/><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image" Target="../media/image11.em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image" Target="../media/image12.emf"/><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image" Target="../media/image3.emf"/><Relationship Id="rId5" Type="http://schemas.openxmlformats.org/officeDocument/2006/relationships/oleObject" Target="../embeddings/oleObject1.bin"/><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motor.jpg"/>
          <p:cNvPicPr>
            <a:picLocks noChangeAspect="1"/>
          </p:cNvPicPr>
          <p:nvPr/>
        </p:nvPicPr>
        <p:blipFill>
          <a:blip r:embed="rId3" cstate="print">
            <a:duotone>
              <a:schemeClr val="accent1">
                <a:shade val="45000"/>
                <a:satMod val="135000"/>
              </a:schemeClr>
              <a:prstClr val="white"/>
            </a:duotone>
            <a:lum contrast="2000"/>
          </a:blip>
          <a:stretch>
            <a:fillRect/>
          </a:stretch>
        </p:blipFill>
        <p:spPr>
          <a:xfrm>
            <a:off x="381000" y="609600"/>
            <a:ext cx="8458200" cy="2667000"/>
          </a:xfrm>
          <a:prstGeom prst="rect">
            <a:avLst/>
          </a:prstGeom>
          <a:ln>
            <a:solidFill>
              <a:schemeClr val="accent4">
                <a:lumMod val="75000"/>
              </a:schemeClr>
            </a:solidFill>
          </a:ln>
          <a:effectLst>
            <a:glow rad="101600">
              <a:schemeClr val="bg2">
                <a:lumMod val="90000"/>
                <a:alpha val="60000"/>
              </a:schemeClr>
            </a:glow>
            <a:reflection blurRad="6350" stA="50000" endA="300" endPos="55000" dir="5400000" sy="-100000" algn="bl" rotWithShape="0"/>
            <a:softEdge rad="317500"/>
          </a:effectLst>
        </p:spPr>
      </p:pic>
      <p:sp>
        <p:nvSpPr>
          <p:cNvPr id="2" name="TextBox 1"/>
          <p:cNvSpPr txBox="1"/>
          <p:nvPr/>
        </p:nvSpPr>
        <p:spPr>
          <a:xfrm>
            <a:off x="990600" y="3963362"/>
            <a:ext cx="7772400" cy="1569660"/>
          </a:xfrm>
          <a:prstGeom prst="rect">
            <a:avLst/>
          </a:prstGeom>
          <a:solidFill>
            <a:schemeClr val="tx2">
              <a:lumMod val="20000"/>
              <a:lumOff val="80000"/>
            </a:schemeClr>
          </a:solidFill>
        </p:spPr>
        <p:style>
          <a:lnRef idx="1">
            <a:schemeClr val="accent5"/>
          </a:lnRef>
          <a:fillRef idx="2">
            <a:schemeClr val="accent5"/>
          </a:fillRef>
          <a:effectRef idx="1">
            <a:schemeClr val="accent5"/>
          </a:effectRef>
          <a:fontRef idx="minor">
            <a:schemeClr val="dk1"/>
          </a:fontRef>
        </p:style>
        <p:txBody>
          <a:bodyPr wrap="square" rtlCol="0">
            <a:spAutoFit/>
          </a:bodyPr>
          <a:lstStyle/>
          <a:p>
            <a:pPr algn="ctr"/>
            <a:endParaRPr lang="en-IN" sz="3200" b="1" dirty="0" smtClean="0"/>
          </a:p>
          <a:p>
            <a:pPr algn="ctr"/>
            <a:r>
              <a:rPr lang="en-IN" sz="3200" b="1" dirty="0" smtClean="0"/>
              <a:t>MOTOR TECHNICAL DEPARTMENT</a:t>
            </a:r>
          </a:p>
          <a:p>
            <a:pPr algn="ctr"/>
            <a:r>
              <a:rPr lang="en-IN" sz="3200" b="1" dirty="0" smtClean="0"/>
              <a:t>HEAD OFFICE</a:t>
            </a:r>
            <a:endParaRPr lang="en-IN" sz="3200" b="1" dirty="0"/>
          </a:p>
        </p:txBody>
      </p:sp>
      <p:sp>
        <p:nvSpPr>
          <p:cNvPr id="7" name="Rectangle 1"/>
          <p:cNvSpPr>
            <a:spLocks noChangeArrowheads="1"/>
          </p:cNvSpPr>
          <p:nvPr/>
        </p:nvSpPr>
        <p:spPr bwMode="auto">
          <a:xfrm>
            <a:off x="0" y="6181725"/>
            <a:ext cx="9144000" cy="642938"/>
          </a:xfrm>
          <a:prstGeom prst="rect">
            <a:avLst/>
          </a:prstGeom>
          <a:solidFill>
            <a:srgbClr val="FFC000"/>
          </a:solidFill>
          <a:ln w="9525">
            <a:noFill/>
            <a:round/>
            <a:headEnd/>
            <a:tailEnd/>
          </a:ln>
          <a:effectLst/>
        </p:spPr>
        <p:txBody>
          <a:bodyPr wrap="none" lIns="82954" tIns="41477" rIns="82954" bIns="41477"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IN" sz="1800" i="0" u="none" strike="noStrike" kern="0" normalizeH="0" baseline="0" noProof="0" dirty="0" smtClean="0">
                <a:ln w="0"/>
                <a:effectLst>
                  <a:outerShdw blurRad="38100" dist="19050" dir="2700000" algn="tl" rotWithShape="0">
                    <a:schemeClr val="dk1">
                      <a:alpha val="40000"/>
                    </a:schemeClr>
                  </a:outerShdw>
                </a:effectLst>
                <a:uLnTx/>
                <a:uFillTx/>
                <a:latin typeface="Calibri"/>
                <a:cs typeface="Arial" panose="020B0604020202020204" pitchFamily="34" charset="0"/>
              </a:rPr>
              <a:t>UNITED INDIA INSURANCE COMPANY LIMITED</a:t>
            </a:r>
            <a:endParaRPr kumimoji="0" lang="en-IN" sz="1800" i="0" u="none" strike="noStrike" kern="0" normalizeH="0" baseline="0" noProof="0" dirty="0">
              <a:ln w="0"/>
              <a:effectLst>
                <a:outerShdw blurRad="38100" dist="19050" dir="2700000" algn="tl" rotWithShape="0">
                  <a:schemeClr val="dk1">
                    <a:alpha val="40000"/>
                  </a:schemeClr>
                </a:outerShdw>
              </a:effectLst>
              <a:uLnTx/>
              <a:uFillTx/>
              <a:latin typeface="Calibri"/>
              <a:cs typeface="Arial" panose="020B0604020202020204" pitchFamily="34" charset="0"/>
            </a:endParaRPr>
          </a:p>
        </p:txBody>
      </p:sp>
      <p:pic>
        <p:nvPicPr>
          <p:cNvPr id="8"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9850" y="6232525"/>
            <a:ext cx="858838" cy="554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motor.jpg"/>
          <p:cNvPicPr>
            <a:picLocks noChangeAspect="1"/>
          </p:cNvPicPr>
          <p:nvPr/>
        </p:nvPicPr>
        <p:blipFill>
          <a:blip r:embed="rId2" cstate="print">
            <a:duotone>
              <a:schemeClr val="accent1">
                <a:shade val="45000"/>
                <a:satMod val="135000"/>
              </a:schemeClr>
              <a:prstClr val="white"/>
            </a:duotone>
            <a:lum contrast="2000"/>
          </a:blip>
          <a:stretch>
            <a:fillRect/>
          </a:stretch>
        </p:blipFill>
        <p:spPr>
          <a:xfrm>
            <a:off x="457200" y="228600"/>
            <a:ext cx="8229600" cy="1219200"/>
          </a:xfrm>
          <a:prstGeom prst="rect">
            <a:avLst/>
          </a:prstGeom>
          <a:ln>
            <a:solidFill>
              <a:schemeClr val="bg1"/>
            </a:solidFill>
          </a:ln>
          <a:effectLst>
            <a:glow rad="101600">
              <a:schemeClr val="bg2">
                <a:lumMod val="90000"/>
                <a:alpha val="60000"/>
              </a:schemeClr>
            </a:glow>
            <a:reflection blurRad="6350" stA="50000" endA="300" endPos="55000" dir="5400000" sy="-100000" algn="bl" rotWithShape="0"/>
          </a:effectLst>
        </p:spPr>
      </p:pic>
      <p:graphicFrame>
        <p:nvGraphicFramePr>
          <p:cNvPr id="5" name="Table 4"/>
          <p:cNvGraphicFramePr>
            <a:graphicFrameLocks noGrp="1"/>
          </p:cNvGraphicFramePr>
          <p:nvPr>
            <p:extLst>
              <p:ext uri="{D42A27DB-BD31-4B8C-83A1-F6EECF244321}">
                <p14:modId xmlns:p14="http://schemas.microsoft.com/office/powerpoint/2010/main" val="835773188"/>
              </p:ext>
            </p:extLst>
          </p:nvPr>
        </p:nvGraphicFramePr>
        <p:xfrm>
          <a:off x="457200" y="1676400"/>
          <a:ext cx="8229600" cy="4463935"/>
        </p:xfrm>
        <a:graphic>
          <a:graphicData uri="http://schemas.openxmlformats.org/drawingml/2006/table">
            <a:tbl>
              <a:tblPr firstRow="1" bandRow="1">
                <a:tableStyleId>{5C22544A-7EE6-4342-B048-85BDC9FD1C3A}</a:tableStyleId>
              </a:tblPr>
              <a:tblGrid>
                <a:gridCol w="8229600">
                  <a:extLst>
                    <a:ext uri="{9D8B030D-6E8A-4147-A177-3AD203B41FA5}">
                      <a16:colId xmlns:a16="http://schemas.microsoft.com/office/drawing/2014/main" val="20000"/>
                    </a:ext>
                  </a:extLst>
                </a:gridCol>
              </a:tblGrid>
              <a:tr h="519545">
                <a:tc>
                  <a:txBody>
                    <a:bodyPr/>
                    <a:lstStyle/>
                    <a:p>
                      <a:pPr algn="ctr">
                        <a:lnSpc>
                          <a:spcPct val="150000"/>
                        </a:lnSpc>
                      </a:pPr>
                      <a:r>
                        <a:rPr lang="en-US" sz="2400" b="0" dirty="0" smtClean="0">
                          <a:solidFill>
                            <a:schemeClr val="accent5">
                              <a:lumMod val="75000"/>
                            </a:schemeClr>
                          </a:solidFill>
                          <a:latin typeface="Calibri" pitchFamily="34" charset="0"/>
                          <a:cs typeface="Calibri" pitchFamily="34" charset="0"/>
                        </a:rPr>
                        <a:t>3.Return to Invoice</a:t>
                      </a:r>
                      <a:endParaRPr lang="en-US" sz="2400" b="0" dirty="0">
                        <a:solidFill>
                          <a:schemeClr val="accent5">
                            <a:lumMod val="75000"/>
                          </a:schemeClr>
                        </a:solidFill>
                        <a:latin typeface="Calibri" pitchFamily="34" charset="0"/>
                        <a:cs typeface="Calibri" pitchFamily="34" charset="0"/>
                      </a:endParaRPr>
                    </a:p>
                  </a:txBody>
                  <a:tcPr anchor="ctr">
                    <a:solidFill>
                      <a:srgbClr val="FFC000"/>
                    </a:solidFill>
                  </a:tcPr>
                </a:tc>
                <a:extLst>
                  <a:ext uri="{0D108BD9-81ED-4DB2-BD59-A6C34878D82A}">
                    <a16:rowId xmlns:a16="http://schemas.microsoft.com/office/drawing/2014/main" val="10000"/>
                  </a:ext>
                </a:extLst>
              </a:tr>
              <a:tr h="3823855">
                <a:tc>
                  <a:txBody>
                    <a:bodyPr/>
                    <a:lstStyle/>
                    <a:p>
                      <a:pPr marL="58738" indent="0">
                        <a:lnSpc>
                          <a:spcPct val="100000"/>
                        </a:lnSpc>
                      </a:pPr>
                      <a:r>
                        <a:rPr lang="en-US" sz="2000" b="1" dirty="0" smtClean="0">
                          <a:latin typeface="Calibri" pitchFamily="34" charset="0"/>
                          <a:cs typeface="Calibri" pitchFamily="34" charset="0"/>
                        </a:rPr>
                        <a:t>SCOPE</a:t>
                      </a:r>
                      <a:r>
                        <a:rPr lang="en-US" sz="2000" b="0" dirty="0" smtClean="0">
                          <a:latin typeface="Calibri" pitchFamily="34" charset="0"/>
                          <a:cs typeface="Calibri" pitchFamily="34" charset="0"/>
                        </a:rPr>
                        <a:t> – All Class of</a:t>
                      </a:r>
                      <a:r>
                        <a:rPr lang="en-US" sz="2000" b="0" baseline="0" dirty="0" smtClean="0">
                          <a:latin typeface="Calibri" pitchFamily="34" charset="0"/>
                          <a:cs typeface="Calibri" pitchFamily="34" charset="0"/>
                        </a:rPr>
                        <a:t> Vehicle up to 3 Years from the date of Original Invoice except Class E F G of IMT 2002.</a:t>
                      </a:r>
                    </a:p>
                    <a:p>
                      <a:pPr marL="58738" indent="0">
                        <a:lnSpc>
                          <a:spcPct val="100000"/>
                        </a:lnSpc>
                      </a:pPr>
                      <a:endParaRPr lang="en-US" sz="2000" b="0" baseline="0" dirty="0" smtClean="0">
                        <a:latin typeface="Calibri" pitchFamily="34" charset="0"/>
                        <a:cs typeface="Calibri" pitchFamily="34" charset="0"/>
                      </a:endParaRPr>
                    </a:p>
                    <a:p>
                      <a:pPr marL="58738" indent="0">
                        <a:lnSpc>
                          <a:spcPct val="100000"/>
                        </a:lnSpc>
                      </a:pPr>
                      <a:r>
                        <a:rPr lang="en-US" sz="2000" b="1" baseline="0" dirty="0" smtClean="0">
                          <a:latin typeface="Calibri" pitchFamily="34" charset="0"/>
                          <a:cs typeface="Calibri" pitchFamily="34" charset="0"/>
                        </a:rPr>
                        <a:t>RISK COVERED </a:t>
                      </a:r>
                      <a:r>
                        <a:rPr lang="en-US" sz="2000" b="0" baseline="0" dirty="0" smtClean="0">
                          <a:latin typeface="Calibri" pitchFamily="34" charset="0"/>
                          <a:cs typeface="Calibri" pitchFamily="34" charset="0"/>
                        </a:rPr>
                        <a:t>-  </a:t>
                      </a:r>
                    </a:p>
                    <a:p>
                      <a:pPr marL="58738" indent="0">
                        <a:lnSpc>
                          <a:spcPct val="100000"/>
                        </a:lnSpc>
                      </a:pPr>
                      <a:endParaRPr lang="en-US" sz="2000" b="0" baseline="0" dirty="0" smtClean="0">
                        <a:latin typeface="Calibri" pitchFamily="34" charset="0"/>
                        <a:cs typeface="Calibri" pitchFamily="34" charset="0"/>
                      </a:endParaRPr>
                    </a:p>
                    <a:p>
                      <a:pPr marL="401638" indent="-342900">
                        <a:lnSpc>
                          <a:spcPct val="100000"/>
                        </a:lnSpc>
                        <a:buFont typeface="Arial" panose="020B0604020202020204" pitchFamily="34" charset="0"/>
                        <a:buChar char="•"/>
                      </a:pPr>
                      <a:r>
                        <a:rPr lang="en-US" sz="2000" b="0" baseline="0" dirty="0" smtClean="0">
                          <a:latin typeface="Calibri" pitchFamily="34" charset="0"/>
                          <a:cs typeface="Calibri" pitchFamily="34" charset="0"/>
                        </a:rPr>
                        <a:t>On payment of additional premium in case of TL/CTL as per Section I of Package Policy, company will pay the difference between IDV of the IV fixed as per GR 8 of IMT 2002 and manufacturer’s current listed selling price of new vehicle of same make and model as that of IV at the commencement of Insurance/renewal.</a:t>
                      </a:r>
                    </a:p>
                    <a:p>
                      <a:pPr marL="58738" indent="0">
                        <a:lnSpc>
                          <a:spcPct val="100000"/>
                        </a:lnSpc>
                      </a:pPr>
                      <a:endParaRPr lang="en-US" sz="2000" b="0" baseline="0" dirty="0" smtClean="0">
                        <a:latin typeface="Calibri" pitchFamily="34" charset="0"/>
                        <a:cs typeface="Calibri" pitchFamily="34" charset="0"/>
                      </a:endParaRPr>
                    </a:p>
                  </a:txBody>
                  <a:tcPr anchor="ctr"/>
                </a:tc>
                <a:extLst>
                  <a:ext uri="{0D108BD9-81ED-4DB2-BD59-A6C34878D82A}">
                    <a16:rowId xmlns:a16="http://schemas.microsoft.com/office/drawing/2014/main" val="10001"/>
                  </a:ext>
                </a:extLst>
              </a:tr>
            </a:tbl>
          </a:graphicData>
        </a:graphic>
      </p:graphicFrame>
      <p:grpSp>
        <p:nvGrpSpPr>
          <p:cNvPr id="7" name="Group 6"/>
          <p:cNvGrpSpPr/>
          <p:nvPr/>
        </p:nvGrpSpPr>
        <p:grpSpPr>
          <a:xfrm>
            <a:off x="4876800" y="734370"/>
            <a:ext cx="3657600" cy="702000"/>
            <a:chOff x="0" y="0"/>
            <a:chExt cx="3657600" cy="702000"/>
          </a:xfrm>
        </p:grpSpPr>
        <p:sp>
          <p:nvSpPr>
            <p:cNvPr id="8" name="Rounded Rectangle 7"/>
            <p:cNvSpPr/>
            <p:nvPr/>
          </p:nvSpPr>
          <p:spPr>
            <a:xfrm>
              <a:off x="0" y="0"/>
              <a:ext cx="3657600" cy="702000"/>
            </a:xfrm>
            <a:prstGeom prst="roundRect">
              <a:avLst/>
            </a:prstGeom>
            <a:solidFill>
              <a:srgbClr val="FFC000"/>
            </a:solidFill>
            <a:ln>
              <a:solidFill>
                <a:schemeClr val="accent4">
                  <a:lumMod val="75000"/>
                </a:schemeClr>
              </a:solidFill>
            </a:ln>
          </p:spPr>
          <p:style>
            <a:lnRef idx="2">
              <a:scrgbClr r="0" g="0" b="0"/>
            </a:lnRef>
            <a:fillRef idx="1">
              <a:scrgbClr r="0" g="0" b="0"/>
            </a:fillRef>
            <a:effectRef idx="0">
              <a:schemeClr val="accent1">
                <a:hueOff val="0"/>
                <a:satOff val="0"/>
                <a:lumOff val="0"/>
                <a:alphaOff val="0"/>
              </a:schemeClr>
            </a:effectRef>
            <a:fontRef idx="minor">
              <a:schemeClr val="lt1"/>
            </a:fontRef>
          </p:style>
        </p:sp>
        <p:sp>
          <p:nvSpPr>
            <p:cNvPr id="10" name="Rounded Rectangle 4"/>
            <p:cNvSpPr txBox="1"/>
            <p:nvPr/>
          </p:nvSpPr>
          <p:spPr>
            <a:xfrm>
              <a:off x="34269" y="34269"/>
              <a:ext cx="3589062" cy="633462"/>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95250" tIns="95250" rIns="95250" bIns="95250" numCol="1" spcCol="1270" anchor="ctr" anchorCtr="0">
              <a:noAutofit/>
            </a:bodyPr>
            <a:lstStyle/>
            <a:p>
              <a:pPr lvl="0" algn="ctr" defTabSz="1111250" rtl="0">
                <a:lnSpc>
                  <a:spcPct val="90000"/>
                </a:lnSpc>
                <a:spcBef>
                  <a:spcPct val="0"/>
                </a:spcBef>
                <a:spcAft>
                  <a:spcPct val="35000"/>
                </a:spcAft>
              </a:pPr>
              <a:r>
                <a:rPr lang="en-GB" sz="2500" b="0" kern="1200" noProof="0" dirty="0" smtClean="0">
                  <a:solidFill>
                    <a:schemeClr val="accent5">
                      <a:lumMod val="75000"/>
                    </a:schemeClr>
                  </a:solidFill>
                </a:rPr>
                <a:t>Motor Add </a:t>
              </a:r>
              <a:r>
                <a:rPr lang="en-GB" sz="2500" b="0" kern="1200" noProof="0" dirty="0" err="1" smtClean="0">
                  <a:solidFill>
                    <a:schemeClr val="accent5">
                      <a:lumMod val="75000"/>
                    </a:schemeClr>
                  </a:solidFill>
                </a:rPr>
                <a:t>Ons</a:t>
              </a:r>
              <a:endParaRPr lang="en-GB" sz="2500" b="0" kern="1200" noProof="0" dirty="0">
                <a:solidFill>
                  <a:schemeClr val="accent5">
                    <a:lumMod val="75000"/>
                  </a:schemeClr>
                </a:solidFill>
              </a:endParaRPr>
            </a:p>
          </p:txBody>
        </p:sp>
      </p:grpSp>
      <p:sp>
        <p:nvSpPr>
          <p:cNvPr id="11" name="Rectangle 1"/>
          <p:cNvSpPr>
            <a:spLocks noChangeArrowheads="1"/>
          </p:cNvSpPr>
          <p:nvPr/>
        </p:nvSpPr>
        <p:spPr bwMode="auto">
          <a:xfrm>
            <a:off x="0" y="6215062"/>
            <a:ext cx="9144000" cy="642938"/>
          </a:xfrm>
          <a:prstGeom prst="rect">
            <a:avLst/>
          </a:prstGeom>
          <a:solidFill>
            <a:srgbClr val="FFC000"/>
          </a:solidFill>
          <a:ln w="9525">
            <a:noFill/>
            <a:round/>
            <a:headEnd/>
            <a:tailEnd/>
          </a:ln>
          <a:effectLst/>
        </p:spPr>
        <p:txBody>
          <a:bodyPr wrap="none" lIns="82954" tIns="41477" rIns="82954" bIns="41477"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IN" sz="1800" i="0" u="none" strike="noStrike" kern="0" normalizeH="0" baseline="0" noProof="0" dirty="0" smtClean="0">
                <a:ln w="0"/>
                <a:effectLst>
                  <a:outerShdw blurRad="38100" dist="19050" dir="2700000" algn="tl" rotWithShape="0">
                    <a:schemeClr val="dk1">
                      <a:alpha val="40000"/>
                    </a:schemeClr>
                  </a:outerShdw>
                </a:effectLst>
                <a:uLnTx/>
                <a:uFillTx/>
                <a:latin typeface="Calibri"/>
                <a:cs typeface="Arial" panose="020B0604020202020204" pitchFamily="34" charset="0"/>
              </a:rPr>
              <a:t>UNITED INDIA INSURANCE COMPANY LIMITED</a:t>
            </a:r>
            <a:endParaRPr kumimoji="0" lang="en-IN" sz="1800" i="0" u="none" strike="noStrike" kern="0" normalizeH="0" baseline="0" noProof="0" dirty="0">
              <a:ln w="0"/>
              <a:effectLst>
                <a:outerShdw blurRad="38100" dist="19050" dir="2700000" algn="tl" rotWithShape="0">
                  <a:schemeClr val="dk1">
                    <a:alpha val="40000"/>
                  </a:schemeClr>
                </a:outerShdw>
              </a:effectLst>
              <a:uLnTx/>
              <a:uFillTx/>
              <a:latin typeface="Calibri"/>
              <a:cs typeface="Arial" panose="020B0604020202020204" pitchFamily="34" charset="0"/>
            </a:endParaRPr>
          </a:p>
        </p:txBody>
      </p:sp>
      <p:pic>
        <p:nvPicPr>
          <p:cNvPr id="1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9850" y="6265862"/>
            <a:ext cx="858838" cy="554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spTree>
    <p:extLst>
      <p:ext uri="{BB962C8B-B14F-4D97-AF65-F5344CB8AC3E}">
        <p14:creationId xmlns:p14="http://schemas.microsoft.com/office/powerpoint/2010/main" val="136349877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motor.jpg"/>
          <p:cNvPicPr>
            <a:picLocks noChangeAspect="1"/>
          </p:cNvPicPr>
          <p:nvPr/>
        </p:nvPicPr>
        <p:blipFill>
          <a:blip r:embed="rId2" cstate="print">
            <a:duotone>
              <a:schemeClr val="accent1">
                <a:shade val="45000"/>
                <a:satMod val="135000"/>
              </a:schemeClr>
              <a:prstClr val="white"/>
            </a:duotone>
            <a:lum contrast="2000"/>
          </a:blip>
          <a:stretch>
            <a:fillRect/>
          </a:stretch>
        </p:blipFill>
        <p:spPr>
          <a:xfrm>
            <a:off x="457200" y="228600"/>
            <a:ext cx="8229600" cy="1219200"/>
          </a:xfrm>
          <a:prstGeom prst="rect">
            <a:avLst/>
          </a:prstGeom>
          <a:ln>
            <a:solidFill>
              <a:schemeClr val="bg1"/>
            </a:solidFill>
          </a:ln>
          <a:effectLst>
            <a:glow rad="101600">
              <a:schemeClr val="bg2">
                <a:lumMod val="90000"/>
                <a:alpha val="60000"/>
              </a:schemeClr>
            </a:glow>
            <a:reflection blurRad="6350" stA="50000" endA="300" endPos="55000" dir="5400000" sy="-100000" algn="bl" rotWithShape="0"/>
          </a:effectLst>
        </p:spPr>
      </p:pic>
      <p:graphicFrame>
        <p:nvGraphicFramePr>
          <p:cNvPr id="5" name="Table 4"/>
          <p:cNvGraphicFramePr>
            <a:graphicFrameLocks noGrp="1"/>
          </p:cNvGraphicFramePr>
          <p:nvPr>
            <p:extLst>
              <p:ext uri="{D42A27DB-BD31-4B8C-83A1-F6EECF244321}">
                <p14:modId xmlns:p14="http://schemas.microsoft.com/office/powerpoint/2010/main" val="832271416"/>
              </p:ext>
            </p:extLst>
          </p:nvPr>
        </p:nvGraphicFramePr>
        <p:xfrm>
          <a:off x="457200" y="1676400"/>
          <a:ext cx="8229600" cy="4998720"/>
        </p:xfrm>
        <a:graphic>
          <a:graphicData uri="http://schemas.openxmlformats.org/drawingml/2006/table">
            <a:tbl>
              <a:tblPr firstRow="1" bandRow="1">
                <a:tableStyleId>{5C22544A-7EE6-4342-B048-85BDC9FD1C3A}</a:tableStyleId>
              </a:tblPr>
              <a:tblGrid>
                <a:gridCol w="8229600">
                  <a:extLst>
                    <a:ext uri="{9D8B030D-6E8A-4147-A177-3AD203B41FA5}">
                      <a16:colId xmlns:a16="http://schemas.microsoft.com/office/drawing/2014/main" val="20000"/>
                    </a:ext>
                  </a:extLst>
                </a:gridCol>
              </a:tblGrid>
              <a:tr h="519545">
                <a:tc>
                  <a:txBody>
                    <a:bodyPr/>
                    <a:lstStyle/>
                    <a:p>
                      <a:pPr algn="ctr">
                        <a:lnSpc>
                          <a:spcPct val="150000"/>
                        </a:lnSpc>
                      </a:pPr>
                      <a:r>
                        <a:rPr lang="en-US" sz="2400" b="0" dirty="0" smtClean="0">
                          <a:solidFill>
                            <a:schemeClr val="accent5">
                              <a:lumMod val="75000"/>
                            </a:schemeClr>
                          </a:solidFill>
                          <a:latin typeface="Calibri" pitchFamily="34" charset="0"/>
                          <a:cs typeface="Calibri" pitchFamily="34" charset="0"/>
                        </a:rPr>
                        <a:t>Return to Invoice </a:t>
                      </a:r>
                      <a:r>
                        <a:rPr lang="en-US" sz="2400" b="0" dirty="0" err="1" smtClean="0">
                          <a:solidFill>
                            <a:schemeClr val="accent5">
                              <a:lumMod val="75000"/>
                            </a:schemeClr>
                          </a:solidFill>
                          <a:latin typeface="Calibri" pitchFamily="34" charset="0"/>
                          <a:cs typeface="Calibri" pitchFamily="34" charset="0"/>
                        </a:rPr>
                        <a:t>Contd</a:t>
                      </a:r>
                      <a:r>
                        <a:rPr lang="en-US" sz="2400" b="0" dirty="0" smtClean="0">
                          <a:solidFill>
                            <a:schemeClr val="accent5">
                              <a:lumMod val="75000"/>
                            </a:schemeClr>
                          </a:solidFill>
                          <a:latin typeface="Calibri" pitchFamily="34" charset="0"/>
                          <a:cs typeface="Calibri" pitchFamily="34" charset="0"/>
                        </a:rPr>
                        <a:t>…</a:t>
                      </a:r>
                      <a:endParaRPr lang="en-US" sz="2400" b="0" dirty="0">
                        <a:solidFill>
                          <a:schemeClr val="accent5">
                            <a:lumMod val="75000"/>
                          </a:schemeClr>
                        </a:solidFill>
                        <a:latin typeface="Calibri" pitchFamily="34" charset="0"/>
                        <a:cs typeface="Calibri" pitchFamily="34" charset="0"/>
                      </a:endParaRPr>
                    </a:p>
                  </a:txBody>
                  <a:tcPr anchor="ctr">
                    <a:solidFill>
                      <a:srgbClr val="FFC000"/>
                    </a:solidFill>
                  </a:tcPr>
                </a:tc>
                <a:extLst>
                  <a:ext uri="{0D108BD9-81ED-4DB2-BD59-A6C34878D82A}">
                    <a16:rowId xmlns:a16="http://schemas.microsoft.com/office/drawing/2014/main" val="10000"/>
                  </a:ext>
                </a:extLst>
              </a:tr>
              <a:tr h="3823855">
                <a:tc>
                  <a:txBody>
                    <a:bodyPr/>
                    <a:lstStyle/>
                    <a:p>
                      <a:pPr marL="401638" indent="-342900">
                        <a:lnSpc>
                          <a:spcPct val="100000"/>
                        </a:lnSpc>
                        <a:buFont typeface="Arial" panose="020B0604020202020204" pitchFamily="34" charset="0"/>
                        <a:buChar char="•"/>
                      </a:pPr>
                      <a:r>
                        <a:rPr lang="en-US" sz="2000" b="0" baseline="0" dirty="0" smtClean="0">
                          <a:latin typeface="Calibri" pitchFamily="34" charset="0"/>
                          <a:cs typeface="Calibri" pitchFamily="34" charset="0"/>
                        </a:rPr>
                        <a:t>If manufacturer’s current listed price not available due to withdrawal or stoppage of production, the latest available market price of the vehicle at commencement/renewal shall be considered. </a:t>
                      </a:r>
                    </a:p>
                    <a:p>
                      <a:pPr marL="401638" indent="-342900">
                        <a:lnSpc>
                          <a:spcPct val="100000"/>
                        </a:lnSpc>
                        <a:buFont typeface="Arial" panose="020B0604020202020204" pitchFamily="34" charset="0"/>
                        <a:buChar char="•"/>
                      </a:pPr>
                      <a:endParaRPr lang="en-US" sz="2000" b="0" baseline="0" dirty="0" smtClean="0">
                        <a:latin typeface="Calibri" pitchFamily="34" charset="0"/>
                        <a:cs typeface="Calibri" pitchFamily="34" charset="0"/>
                      </a:endParaRPr>
                    </a:p>
                    <a:p>
                      <a:pPr marL="401638" indent="-342900">
                        <a:lnSpc>
                          <a:spcPct val="100000"/>
                        </a:lnSpc>
                        <a:buFont typeface="Arial" panose="020B0604020202020204" pitchFamily="34" charset="0"/>
                        <a:buChar char="•"/>
                      </a:pPr>
                      <a:r>
                        <a:rPr lang="en-US" sz="2000" b="0" baseline="0" dirty="0" smtClean="0">
                          <a:latin typeface="Calibri" pitchFamily="34" charset="0"/>
                          <a:cs typeface="Calibri" pitchFamily="34" charset="0"/>
                        </a:rPr>
                        <a:t>Amount paid towards registration charges and road tax for the IV taken together, subject to maximum of 10% of IDV of the vehicle in the policy also to be paid.</a:t>
                      </a:r>
                    </a:p>
                    <a:p>
                      <a:pPr marL="58738" indent="0">
                        <a:lnSpc>
                          <a:spcPct val="100000"/>
                        </a:lnSpc>
                        <a:buFont typeface="Arial" panose="020B0604020202020204" pitchFamily="34" charset="0"/>
                        <a:buNone/>
                      </a:pPr>
                      <a:endParaRPr lang="en-US" sz="2000" b="0" baseline="0" dirty="0" smtClean="0">
                        <a:latin typeface="Calibri" pitchFamily="34" charset="0"/>
                        <a:cs typeface="Calibri" pitchFamily="34" charset="0"/>
                      </a:endParaRPr>
                    </a:p>
                    <a:p>
                      <a:pPr marL="58738" indent="0">
                        <a:lnSpc>
                          <a:spcPct val="100000"/>
                        </a:lnSpc>
                        <a:buFont typeface="Arial" panose="020B0604020202020204" pitchFamily="34" charset="0"/>
                        <a:buNone/>
                      </a:pPr>
                      <a:r>
                        <a:rPr lang="en-US" sz="2000" b="1" baseline="0" dirty="0" smtClean="0">
                          <a:latin typeface="Calibri" pitchFamily="34" charset="0"/>
                          <a:cs typeface="Calibri" pitchFamily="34" charset="0"/>
                        </a:rPr>
                        <a:t>OTHER TERMS AND CONDITIONS:</a:t>
                      </a:r>
                    </a:p>
                    <a:p>
                      <a:pPr marL="401638" indent="-342900">
                        <a:lnSpc>
                          <a:spcPct val="100000"/>
                        </a:lnSpc>
                        <a:buFont typeface="Arial" panose="020B0604020202020204" pitchFamily="34" charset="0"/>
                        <a:buChar char="•"/>
                      </a:pPr>
                      <a:endParaRPr lang="en-US" sz="2000" b="0" baseline="0" dirty="0" smtClean="0">
                        <a:latin typeface="Calibri" pitchFamily="34" charset="0"/>
                        <a:cs typeface="Calibri" pitchFamily="34" charset="0"/>
                      </a:endParaRPr>
                    </a:p>
                    <a:p>
                      <a:pPr marL="401638" indent="-342900">
                        <a:lnSpc>
                          <a:spcPct val="100000"/>
                        </a:lnSpc>
                        <a:buFont typeface="Arial" panose="020B0604020202020204" pitchFamily="34" charset="0"/>
                        <a:buChar char="•"/>
                      </a:pPr>
                      <a:r>
                        <a:rPr lang="en-US" sz="2000" b="0" baseline="0" dirty="0" smtClean="0">
                          <a:latin typeface="Calibri" pitchFamily="34" charset="0"/>
                          <a:cs typeface="Calibri" pitchFamily="34" charset="0"/>
                        </a:rPr>
                        <a:t>No mid term inclusion</a:t>
                      </a:r>
                    </a:p>
                    <a:p>
                      <a:pPr marL="401638" indent="-342900">
                        <a:lnSpc>
                          <a:spcPct val="100000"/>
                        </a:lnSpc>
                        <a:buFont typeface="Arial" panose="020B0604020202020204" pitchFamily="34" charset="0"/>
                        <a:buChar char="•"/>
                      </a:pPr>
                      <a:r>
                        <a:rPr lang="en-US" sz="2000" b="0" baseline="0" dirty="0" smtClean="0">
                          <a:latin typeface="Calibri" pitchFamily="34" charset="0"/>
                          <a:cs typeface="Calibri" pitchFamily="34" charset="0"/>
                        </a:rPr>
                        <a:t>In case of lower IDV fixation, difference will be borne by the Insured</a:t>
                      </a:r>
                    </a:p>
                    <a:p>
                      <a:pPr marL="58738" indent="0">
                        <a:lnSpc>
                          <a:spcPct val="100000"/>
                        </a:lnSpc>
                        <a:buFont typeface="Arial" panose="020B0604020202020204" pitchFamily="34" charset="0"/>
                        <a:buNone/>
                      </a:pPr>
                      <a:endParaRPr lang="en-US" sz="2000" b="0" baseline="0" dirty="0" smtClean="0">
                        <a:latin typeface="Calibri" pitchFamily="34" charset="0"/>
                        <a:cs typeface="Calibri" pitchFamily="34" charset="0"/>
                      </a:endParaRPr>
                    </a:p>
                    <a:p>
                      <a:pPr marL="58738" indent="0">
                        <a:lnSpc>
                          <a:spcPct val="100000"/>
                        </a:lnSpc>
                      </a:pPr>
                      <a:endParaRPr lang="en-US" sz="2000" b="0" dirty="0" smtClean="0">
                        <a:latin typeface="Calibri" pitchFamily="34" charset="0"/>
                        <a:cs typeface="Calibri" pitchFamily="34" charset="0"/>
                      </a:endParaRPr>
                    </a:p>
                  </a:txBody>
                  <a:tcPr anchor="ctr"/>
                </a:tc>
                <a:extLst>
                  <a:ext uri="{0D108BD9-81ED-4DB2-BD59-A6C34878D82A}">
                    <a16:rowId xmlns:a16="http://schemas.microsoft.com/office/drawing/2014/main" val="10001"/>
                  </a:ext>
                </a:extLst>
              </a:tr>
            </a:tbl>
          </a:graphicData>
        </a:graphic>
      </p:graphicFrame>
      <p:grpSp>
        <p:nvGrpSpPr>
          <p:cNvPr id="7" name="Group 6"/>
          <p:cNvGrpSpPr/>
          <p:nvPr/>
        </p:nvGrpSpPr>
        <p:grpSpPr>
          <a:xfrm>
            <a:off x="4876800" y="734370"/>
            <a:ext cx="3657600" cy="702000"/>
            <a:chOff x="0" y="0"/>
            <a:chExt cx="3657600" cy="702000"/>
          </a:xfrm>
        </p:grpSpPr>
        <p:sp>
          <p:nvSpPr>
            <p:cNvPr id="8" name="Rounded Rectangle 7"/>
            <p:cNvSpPr/>
            <p:nvPr/>
          </p:nvSpPr>
          <p:spPr>
            <a:xfrm>
              <a:off x="0" y="0"/>
              <a:ext cx="3657600" cy="702000"/>
            </a:xfrm>
            <a:prstGeom prst="roundRect">
              <a:avLst/>
            </a:prstGeom>
            <a:solidFill>
              <a:srgbClr val="FFC000"/>
            </a:solidFill>
            <a:ln>
              <a:solidFill>
                <a:schemeClr val="accent4">
                  <a:lumMod val="75000"/>
                </a:schemeClr>
              </a:solidFill>
            </a:ln>
          </p:spPr>
          <p:style>
            <a:lnRef idx="2">
              <a:scrgbClr r="0" g="0" b="0"/>
            </a:lnRef>
            <a:fillRef idx="1">
              <a:scrgbClr r="0" g="0" b="0"/>
            </a:fillRef>
            <a:effectRef idx="0">
              <a:schemeClr val="accent1">
                <a:hueOff val="0"/>
                <a:satOff val="0"/>
                <a:lumOff val="0"/>
                <a:alphaOff val="0"/>
              </a:schemeClr>
            </a:effectRef>
            <a:fontRef idx="minor">
              <a:schemeClr val="lt1"/>
            </a:fontRef>
          </p:style>
        </p:sp>
        <p:sp>
          <p:nvSpPr>
            <p:cNvPr id="10" name="Rounded Rectangle 4"/>
            <p:cNvSpPr txBox="1"/>
            <p:nvPr/>
          </p:nvSpPr>
          <p:spPr>
            <a:xfrm>
              <a:off x="34269" y="34269"/>
              <a:ext cx="3589062" cy="633462"/>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95250" tIns="95250" rIns="95250" bIns="95250" numCol="1" spcCol="1270" anchor="ctr" anchorCtr="0">
              <a:noAutofit/>
            </a:bodyPr>
            <a:lstStyle/>
            <a:p>
              <a:pPr lvl="0" algn="ctr" defTabSz="1111250" rtl="0">
                <a:lnSpc>
                  <a:spcPct val="90000"/>
                </a:lnSpc>
                <a:spcBef>
                  <a:spcPct val="0"/>
                </a:spcBef>
                <a:spcAft>
                  <a:spcPct val="35000"/>
                </a:spcAft>
              </a:pPr>
              <a:r>
                <a:rPr lang="en-GB" sz="2500" b="0" kern="1200" noProof="0" dirty="0" smtClean="0">
                  <a:solidFill>
                    <a:schemeClr val="accent5">
                      <a:lumMod val="75000"/>
                    </a:schemeClr>
                  </a:solidFill>
                </a:rPr>
                <a:t>Motor Add </a:t>
              </a:r>
              <a:r>
                <a:rPr lang="en-GB" sz="2500" b="0" kern="1200" noProof="0" dirty="0" err="1" smtClean="0">
                  <a:solidFill>
                    <a:schemeClr val="accent5">
                      <a:lumMod val="75000"/>
                    </a:schemeClr>
                  </a:solidFill>
                </a:rPr>
                <a:t>Ons</a:t>
              </a:r>
              <a:endParaRPr lang="en-GB" sz="2500" b="0" kern="1200" noProof="0" dirty="0">
                <a:solidFill>
                  <a:schemeClr val="accent5">
                    <a:lumMod val="75000"/>
                  </a:schemeClr>
                </a:solidFill>
              </a:endParaRPr>
            </a:p>
          </p:txBody>
        </p:sp>
      </p:grpSp>
      <p:sp>
        <p:nvSpPr>
          <p:cNvPr id="11" name="Rectangle 1"/>
          <p:cNvSpPr>
            <a:spLocks noChangeArrowheads="1"/>
          </p:cNvSpPr>
          <p:nvPr/>
        </p:nvSpPr>
        <p:spPr bwMode="auto">
          <a:xfrm>
            <a:off x="0" y="6215062"/>
            <a:ext cx="9144000" cy="642938"/>
          </a:xfrm>
          <a:prstGeom prst="rect">
            <a:avLst/>
          </a:prstGeom>
          <a:solidFill>
            <a:srgbClr val="FFC000"/>
          </a:solidFill>
          <a:ln w="9525">
            <a:noFill/>
            <a:round/>
            <a:headEnd/>
            <a:tailEnd/>
          </a:ln>
          <a:effectLst/>
        </p:spPr>
        <p:txBody>
          <a:bodyPr wrap="none" lIns="82954" tIns="41477" rIns="82954" bIns="41477"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IN" sz="1800" i="0" u="none" strike="noStrike" kern="0" normalizeH="0" baseline="0" noProof="0" dirty="0" smtClean="0">
                <a:ln w="0"/>
                <a:effectLst>
                  <a:outerShdw blurRad="38100" dist="19050" dir="2700000" algn="tl" rotWithShape="0">
                    <a:schemeClr val="dk1">
                      <a:alpha val="40000"/>
                    </a:schemeClr>
                  </a:outerShdw>
                </a:effectLst>
                <a:uLnTx/>
                <a:uFillTx/>
                <a:latin typeface="Calibri"/>
                <a:cs typeface="Arial" panose="020B0604020202020204" pitchFamily="34" charset="0"/>
              </a:rPr>
              <a:t>UNITED INDIA INSURANCE COMPANY LIMITED</a:t>
            </a:r>
            <a:endParaRPr kumimoji="0" lang="en-IN" sz="1800" i="0" u="none" strike="noStrike" kern="0" normalizeH="0" baseline="0" noProof="0" dirty="0">
              <a:ln w="0"/>
              <a:effectLst>
                <a:outerShdw blurRad="38100" dist="19050" dir="2700000" algn="tl" rotWithShape="0">
                  <a:schemeClr val="dk1">
                    <a:alpha val="40000"/>
                  </a:schemeClr>
                </a:outerShdw>
              </a:effectLst>
              <a:uLnTx/>
              <a:uFillTx/>
              <a:latin typeface="Calibri"/>
              <a:cs typeface="Arial" panose="020B0604020202020204" pitchFamily="34" charset="0"/>
            </a:endParaRPr>
          </a:p>
        </p:txBody>
      </p:sp>
      <p:pic>
        <p:nvPicPr>
          <p:cNvPr id="1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9850" y="6265862"/>
            <a:ext cx="858838" cy="554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spTree>
    <p:extLst>
      <p:ext uri="{BB962C8B-B14F-4D97-AF65-F5344CB8AC3E}">
        <p14:creationId xmlns:p14="http://schemas.microsoft.com/office/powerpoint/2010/main" val="248740148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motor.jpg"/>
          <p:cNvPicPr>
            <a:picLocks noChangeAspect="1"/>
          </p:cNvPicPr>
          <p:nvPr/>
        </p:nvPicPr>
        <p:blipFill>
          <a:blip r:embed="rId2" cstate="print">
            <a:duotone>
              <a:schemeClr val="accent1">
                <a:shade val="45000"/>
                <a:satMod val="135000"/>
              </a:schemeClr>
              <a:prstClr val="white"/>
            </a:duotone>
            <a:lum contrast="2000"/>
          </a:blip>
          <a:stretch>
            <a:fillRect/>
          </a:stretch>
        </p:blipFill>
        <p:spPr>
          <a:xfrm>
            <a:off x="457200" y="228600"/>
            <a:ext cx="8229600" cy="1219200"/>
          </a:xfrm>
          <a:prstGeom prst="rect">
            <a:avLst/>
          </a:prstGeom>
          <a:ln>
            <a:solidFill>
              <a:schemeClr val="bg1"/>
            </a:solidFill>
          </a:ln>
          <a:effectLst>
            <a:glow rad="101600">
              <a:schemeClr val="bg2">
                <a:lumMod val="90000"/>
                <a:alpha val="60000"/>
              </a:schemeClr>
            </a:glow>
            <a:reflection blurRad="6350" stA="50000" endA="300" endPos="55000" dir="5400000" sy="-100000" algn="bl" rotWithShape="0"/>
          </a:effectLst>
        </p:spPr>
      </p:pic>
      <p:graphicFrame>
        <p:nvGraphicFramePr>
          <p:cNvPr id="5" name="Table 4"/>
          <p:cNvGraphicFramePr>
            <a:graphicFrameLocks noGrp="1"/>
          </p:cNvGraphicFramePr>
          <p:nvPr>
            <p:extLst>
              <p:ext uri="{D42A27DB-BD31-4B8C-83A1-F6EECF244321}">
                <p14:modId xmlns:p14="http://schemas.microsoft.com/office/powerpoint/2010/main" val="2679376872"/>
              </p:ext>
            </p:extLst>
          </p:nvPr>
        </p:nvGraphicFramePr>
        <p:xfrm>
          <a:off x="457200" y="1676400"/>
          <a:ext cx="8229600" cy="4693920"/>
        </p:xfrm>
        <a:graphic>
          <a:graphicData uri="http://schemas.openxmlformats.org/drawingml/2006/table">
            <a:tbl>
              <a:tblPr firstRow="1" bandRow="1">
                <a:tableStyleId>{5C22544A-7EE6-4342-B048-85BDC9FD1C3A}</a:tableStyleId>
              </a:tblPr>
              <a:tblGrid>
                <a:gridCol w="8229600">
                  <a:extLst>
                    <a:ext uri="{9D8B030D-6E8A-4147-A177-3AD203B41FA5}">
                      <a16:colId xmlns:a16="http://schemas.microsoft.com/office/drawing/2014/main" val="20000"/>
                    </a:ext>
                  </a:extLst>
                </a:gridCol>
              </a:tblGrid>
              <a:tr h="519545">
                <a:tc>
                  <a:txBody>
                    <a:bodyPr/>
                    <a:lstStyle/>
                    <a:p>
                      <a:pPr algn="ctr">
                        <a:lnSpc>
                          <a:spcPct val="150000"/>
                        </a:lnSpc>
                      </a:pPr>
                      <a:r>
                        <a:rPr lang="en-US" sz="2400" b="0" dirty="0" smtClean="0">
                          <a:solidFill>
                            <a:schemeClr val="accent5">
                              <a:lumMod val="75000"/>
                            </a:schemeClr>
                          </a:solidFill>
                          <a:latin typeface="Calibri" pitchFamily="34" charset="0"/>
                          <a:cs typeface="Calibri" pitchFamily="34" charset="0"/>
                        </a:rPr>
                        <a:t>4.Medical Expense</a:t>
                      </a:r>
                      <a:endParaRPr lang="en-US" sz="2400" b="0" dirty="0">
                        <a:solidFill>
                          <a:schemeClr val="accent5">
                            <a:lumMod val="75000"/>
                          </a:schemeClr>
                        </a:solidFill>
                        <a:latin typeface="Calibri" pitchFamily="34" charset="0"/>
                        <a:cs typeface="Calibri" pitchFamily="34" charset="0"/>
                      </a:endParaRPr>
                    </a:p>
                  </a:txBody>
                  <a:tcPr anchor="ctr">
                    <a:solidFill>
                      <a:srgbClr val="FFC000"/>
                    </a:solidFill>
                  </a:tcPr>
                </a:tc>
                <a:extLst>
                  <a:ext uri="{0D108BD9-81ED-4DB2-BD59-A6C34878D82A}">
                    <a16:rowId xmlns:a16="http://schemas.microsoft.com/office/drawing/2014/main" val="10000"/>
                  </a:ext>
                </a:extLst>
              </a:tr>
              <a:tr h="3823855">
                <a:tc>
                  <a:txBody>
                    <a:bodyPr/>
                    <a:lstStyle/>
                    <a:p>
                      <a:pPr marL="58738" indent="0">
                        <a:lnSpc>
                          <a:spcPct val="100000"/>
                        </a:lnSpc>
                      </a:pPr>
                      <a:r>
                        <a:rPr lang="en-US" sz="2000" b="1" dirty="0" smtClean="0">
                          <a:latin typeface="Calibri" pitchFamily="34" charset="0"/>
                          <a:cs typeface="Calibri" pitchFamily="34" charset="0"/>
                        </a:rPr>
                        <a:t>SCOPE </a:t>
                      </a:r>
                      <a:r>
                        <a:rPr lang="en-US" sz="2000" b="0" dirty="0" smtClean="0">
                          <a:latin typeface="Calibri" pitchFamily="34" charset="0"/>
                          <a:cs typeface="Calibri" pitchFamily="34" charset="0"/>
                        </a:rPr>
                        <a:t>– Applicable</a:t>
                      </a:r>
                      <a:r>
                        <a:rPr lang="en-US" sz="2000" b="0" baseline="0" dirty="0" smtClean="0">
                          <a:latin typeface="Calibri" pitchFamily="34" charset="0"/>
                          <a:cs typeface="Calibri" pitchFamily="34" charset="0"/>
                        </a:rPr>
                        <a:t> to Private Car Package Policy</a:t>
                      </a:r>
                    </a:p>
                    <a:p>
                      <a:pPr marL="58738" indent="0">
                        <a:lnSpc>
                          <a:spcPct val="100000"/>
                        </a:lnSpc>
                      </a:pPr>
                      <a:endParaRPr lang="en-US" sz="2000" b="0" baseline="0" dirty="0" smtClean="0">
                        <a:latin typeface="Calibri" pitchFamily="34" charset="0"/>
                        <a:cs typeface="Calibri" pitchFamily="34" charset="0"/>
                      </a:endParaRPr>
                    </a:p>
                    <a:p>
                      <a:pPr marL="58738" indent="0">
                        <a:lnSpc>
                          <a:spcPct val="100000"/>
                        </a:lnSpc>
                      </a:pPr>
                      <a:r>
                        <a:rPr lang="en-US" sz="2000" b="1" baseline="0" dirty="0" smtClean="0">
                          <a:latin typeface="Calibri" pitchFamily="34" charset="0"/>
                          <a:cs typeface="Calibri" pitchFamily="34" charset="0"/>
                        </a:rPr>
                        <a:t>RISK COVERED </a:t>
                      </a:r>
                      <a:r>
                        <a:rPr lang="en-US" sz="2000" b="0" baseline="0" dirty="0" smtClean="0">
                          <a:latin typeface="Calibri" pitchFamily="34" charset="0"/>
                          <a:cs typeface="Calibri" pitchFamily="34" charset="0"/>
                        </a:rPr>
                        <a:t>– Reimbursement of Hospitalization expenses including ambulance charges as incurred due to injuries to occupants in the event of an accident to Insured Vehicle.</a:t>
                      </a:r>
                    </a:p>
                    <a:p>
                      <a:pPr marL="58738" indent="0">
                        <a:lnSpc>
                          <a:spcPct val="100000"/>
                        </a:lnSpc>
                      </a:pPr>
                      <a:endParaRPr lang="en-US" sz="2000" b="0" baseline="0" dirty="0" smtClean="0">
                        <a:latin typeface="Calibri" pitchFamily="34" charset="0"/>
                        <a:cs typeface="Calibri" pitchFamily="34" charset="0"/>
                      </a:endParaRPr>
                    </a:p>
                    <a:p>
                      <a:pPr marL="58738" indent="0">
                        <a:lnSpc>
                          <a:spcPct val="100000"/>
                        </a:lnSpc>
                      </a:pPr>
                      <a:r>
                        <a:rPr lang="en-US" sz="2000" b="1" baseline="0" dirty="0" smtClean="0">
                          <a:latin typeface="Calibri" pitchFamily="34" charset="0"/>
                          <a:cs typeface="Calibri" pitchFamily="34" charset="0"/>
                        </a:rPr>
                        <a:t>TERMS AND CONDITIONS:</a:t>
                      </a:r>
                    </a:p>
                    <a:p>
                      <a:pPr marL="401638" indent="-342900">
                        <a:lnSpc>
                          <a:spcPct val="100000"/>
                        </a:lnSpc>
                        <a:buFont typeface="Arial" panose="020B0604020202020204" pitchFamily="34" charset="0"/>
                        <a:buChar char="•"/>
                      </a:pPr>
                      <a:r>
                        <a:rPr lang="en-US" sz="2000" b="0" baseline="0" dirty="0" smtClean="0">
                          <a:latin typeface="Calibri" pitchFamily="34" charset="0"/>
                          <a:cs typeface="Calibri" pitchFamily="34" charset="0"/>
                        </a:rPr>
                        <a:t>Cover Maximum for two occurrences during policy period.</a:t>
                      </a:r>
                    </a:p>
                    <a:p>
                      <a:pPr marL="401638" indent="-342900">
                        <a:lnSpc>
                          <a:spcPct val="100000"/>
                        </a:lnSpc>
                        <a:buFont typeface="Arial" panose="020B0604020202020204" pitchFamily="34" charset="0"/>
                        <a:buChar char="•"/>
                      </a:pPr>
                      <a:r>
                        <a:rPr lang="en-US" sz="2000" b="0" baseline="0" dirty="0" smtClean="0">
                          <a:latin typeface="Calibri" pitchFamily="34" charset="0"/>
                          <a:cs typeface="Calibri" pitchFamily="34" charset="0"/>
                        </a:rPr>
                        <a:t>Claim to be settled based on Doctor’s prescription discharge slip and Medical Bills.</a:t>
                      </a:r>
                    </a:p>
                    <a:p>
                      <a:pPr marL="401638" indent="-342900">
                        <a:lnSpc>
                          <a:spcPct val="100000"/>
                        </a:lnSpc>
                        <a:buFont typeface="Arial" panose="020B0604020202020204" pitchFamily="34" charset="0"/>
                        <a:buChar char="•"/>
                      </a:pPr>
                      <a:r>
                        <a:rPr lang="en-US" sz="2000" b="0" baseline="0" dirty="0" smtClean="0">
                          <a:latin typeface="Calibri" pitchFamily="34" charset="0"/>
                          <a:cs typeface="Calibri" pitchFamily="34" charset="0"/>
                        </a:rPr>
                        <a:t>Out-patient treatment not covered</a:t>
                      </a:r>
                    </a:p>
                    <a:p>
                      <a:pPr marL="58738" indent="0">
                        <a:lnSpc>
                          <a:spcPct val="100000"/>
                        </a:lnSpc>
                        <a:buFont typeface="Arial" panose="020B0604020202020204" pitchFamily="34" charset="0"/>
                        <a:buNone/>
                      </a:pPr>
                      <a:endParaRPr lang="en-US" sz="2000" b="0" baseline="0" dirty="0" smtClean="0">
                        <a:latin typeface="Calibri" pitchFamily="34" charset="0"/>
                        <a:cs typeface="Calibri" pitchFamily="34" charset="0"/>
                      </a:endParaRPr>
                    </a:p>
                    <a:p>
                      <a:pPr marL="58738" indent="0">
                        <a:lnSpc>
                          <a:spcPct val="100000"/>
                        </a:lnSpc>
                        <a:buFont typeface="Arial" panose="020B0604020202020204" pitchFamily="34" charset="0"/>
                        <a:buNone/>
                      </a:pPr>
                      <a:endParaRPr lang="en-US" sz="2000" b="0" dirty="0" smtClean="0">
                        <a:latin typeface="Calibri" pitchFamily="34" charset="0"/>
                        <a:cs typeface="Calibri" pitchFamily="34" charset="0"/>
                      </a:endParaRPr>
                    </a:p>
                  </a:txBody>
                  <a:tcPr anchor="ctr"/>
                </a:tc>
                <a:extLst>
                  <a:ext uri="{0D108BD9-81ED-4DB2-BD59-A6C34878D82A}">
                    <a16:rowId xmlns:a16="http://schemas.microsoft.com/office/drawing/2014/main" val="10001"/>
                  </a:ext>
                </a:extLst>
              </a:tr>
            </a:tbl>
          </a:graphicData>
        </a:graphic>
      </p:graphicFrame>
      <p:grpSp>
        <p:nvGrpSpPr>
          <p:cNvPr id="7" name="Group 6"/>
          <p:cNvGrpSpPr/>
          <p:nvPr/>
        </p:nvGrpSpPr>
        <p:grpSpPr>
          <a:xfrm>
            <a:off x="4876800" y="734370"/>
            <a:ext cx="3657600" cy="702000"/>
            <a:chOff x="0" y="0"/>
            <a:chExt cx="3657600" cy="702000"/>
          </a:xfrm>
        </p:grpSpPr>
        <p:sp>
          <p:nvSpPr>
            <p:cNvPr id="8" name="Rounded Rectangle 7"/>
            <p:cNvSpPr/>
            <p:nvPr/>
          </p:nvSpPr>
          <p:spPr>
            <a:xfrm>
              <a:off x="0" y="0"/>
              <a:ext cx="3657600" cy="702000"/>
            </a:xfrm>
            <a:prstGeom prst="roundRect">
              <a:avLst/>
            </a:prstGeom>
            <a:solidFill>
              <a:srgbClr val="FFC000"/>
            </a:solidFill>
            <a:ln>
              <a:solidFill>
                <a:schemeClr val="accent4">
                  <a:lumMod val="75000"/>
                </a:schemeClr>
              </a:solidFill>
            </a:ln>
          </p:spPr>
          <p:style>
            <a:lnRef idx="2">
              <a:scrgbClr r="0" g="0" b="0"/>
            </a:lnRef>
            <a:fillRef idx="1">
              <a:scrgbClr r="0" g="0" b="0"/>
            </a:fillRef>
            <a:effectRef idx="0">
              <a:schemeClr val="accent1">
                <a:hueOff val="0"/>
                <a:satOff val="0"/>
                <a:lumOff val="0"/>
                <a:alphaOff val="0"/>
              </a:schemeClr>
            </a:effectRef>
            <a:fontRef idx="minor">
              <a:schemeClr val="lt1"/>
            </a:fontRef>
          </p:style>
        </p:sp>
        <p:sp>
          <p:nvSpPr>
            <p:cNvPr id="10" name="Rounded Rectangle 4"/>
            <p:cNvSpPr txBox="1"/>
            <p:nvPr/>
          </p:nvSpPr>
          <p:spPr>
            <a:xfrm>
              <a:off x="34269" y="34269"/>
              <a:ext cx="3589062" cy="633462"/>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95250" tIns="95250" rIns="95250" bIns="95250" numCol="1" spcCol="1270" anchor="ctr" anchorCtr="0">
              <a:noAutofit/>
            </a:bodyPr>
            <a:lstStyle/>
            <a:p>
              <a:pPr lvl="0" algn="ctr" defTabSz="1111250" rtl="0">
                <a:lnSpc>
                  <a:spcPct val="90000"/>
                </a:lnSpc>
                <a:spcBef>
                  <a:spcPct val="0"/>
                </a:spcBef>
                <a:spcAft>
                  <a:spcPct val="35000"/>
                </a:spcAft>
              </a:pPr>
              <a:r>
                <a:rPr lang="en-GB" sz="2500" b="0" kern="1200" noProof="0" dirty="0" smtClean="0">
                  <a:solidFill>
                    <a:schemeClr val="accent5">
                      <a:lumMod val="75000"/>
                    </a:schemeClr>
                  </a:solidFill>
                </a:rPr>
                <a:t>Motor Add </a:t>
              </a:r>
              <a:r>
                <a:rPr lang="en-GB" sz="2500" b="0" kern="1200" noProof="0" dirty="0" err="1" smtClean="0">
                  <a:solidFill>
                    <a:schemeClr val="accent5">
                      <a:lumMod val="75000"/>
                    </a:schemeClr>
                  </a:solidFill>
                </a:rPr>
                <a:t>Ons</a:t>
              </a:r>
              <a:endParaRPr lang="en-GB" sz="2500" b="0" kern="1200" noProof="0" dirty="0">
                <a:solidFill>
                  <a:schemeClr val="accent5">
                    <a:lumMod val="75000"/>
                  </a:schemeClr>
                </a:solidFill>
              </a:endParaRPr>
            </a:p>
          </p:txBody>
        </p:sp>
      </p:grpSp>
      <p:sp>
        <p:nvSpPr>
          <p:cNvPr id="11" name="Rectangle 1"/>
          <p:cNvSpPr>
            <a:spLocks noChangeArrowheads="1"/>
          </p:cNvSpPr>
          <p:nvPr/>
        </p:nvSpPr>
        <p:spPr bwMode="auto">
          <a:xfrm>
            <a:off x="0" y="6215062"/>
            <a:ext cx="9144000" cy="642938"/>
          </a:xfrm>
          <a:prstGeom prst="rect">
            <a:avLst/>
          </a:prstGeom>
          <a:solidFill>
            <a:srgbClr val="FFC000"/>
          </a:solidFill>
          <a:ln w="9525">
            <a:noFill/>
            <a:round/>
            <a:headEnd/>
            <a:tailEnd/>
          </a:ln>
          <a:effectLst/>
        </p:spPr>
        <p:txBody>
          <a:bodyPr wrap="none" lIns="82954" tIns="41477" rIns="82954" bIns="41477"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IN" sz="1800" i="0" u="none" strike="noStrike" kern="0" normalizeH="0" baseline="0" noProof="0" dirty="0" smtClean="0">
                <a:ln w="0"/>
                <a:effectLst>
                  <a:outerShdw blurRad="38100" dist="19050" dir="2700000" algn="tl" rotWithShape="0">
                    <a:schemeClr val="dk1">
                      <a:alpha val="40000"/>
                    </a:schemeClr>
                  </a:outerShdw>
                </a:effectLst>
                <a:uLnTx/>
                <a:uFillTx/>
                <a:latin typeface="Calibri"/>
                <a:cs typeface="Arial" panose="020B0604020202020204" pitchFamily="34" charset="0"/>
              </a:rPr>
              <a:t>UNITED INDIA INSURANCE COMPANY LIMITED</a:t>
            </a:r>
            <a:endParaRPr kumimoji="0" lang="en-IN" sz="1800" i="0" u="none" strike="noStrike" kern="0" normalizeH="0" baseline="0" noProof="0" dirty="0">
              <a:ln w="0"/>
              <a:effectLst>
                <a:outerShdw blurRad="38100" dist="19050" dir="2700000" algn="tl" rotWithShape="0">
                  <a:schemeClr val="dk1">
                    <a:alpha val="40000"/>
                  </a:schemeClr>
                </a:outerShdw>
              </a:effectLst>
              <a:uLnTx/>
              <a:uFillTx/>
              <a:latin typeface="Calibri"/>
              <a:cs typeface="Arial" panose="020B0604020202020204" pitchFamily="34" charset="0"/>
            </a:endParaRPr>
          </a:p>
        </p:txBody>
      </p:sp>
      <p:pic>
        <p:nvPicPr>
          <p:cNvPr id="1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9850" y="6265862"/>
            <a:ext cx="858838" cy="554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spTree>
    <p:extLst>
      <p:ext uri="{BB962C8B-B14F-4D97-AF65-F5344CB8AC3E}">
        <p14:creationId xmlns:p14="http://schemas.microsoft.com/office/powerpoint/2010/main" val="15116503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motor.jpg"/>
          <p:cNvPicPr>
            <a:picLocks noChangeAspect="1"/>
          </p:cNvPicPr>
          <p:nvPr/>
        </p:nvPicPr>
        <p:blipFill>
          <a:blip r:embed="rId3" cstate="print">
            <a:duotone>
              <a:schemeClr val="accent1">
                <a:shade val="45000"/>
                <a:satMod val="135000"/>
              </a:schemeClr>
              <a:prstClr val="white"/>
            </a:duotone>
            <a:lum contrast="2000"/>
          </a:blip>
          <a:stretch>
            <a:fillRect/>
          </a:stretch>
        </p:blipFill>
        <p:spPr>
          <a:xfrm>
            <a:off x="457200" y="228600"/>
            <a:ext cx="8229600" cy="1219200"/>
          </a:xfrm>
          <a:prstGeom prst="rect">
            <a:avLst/>
          </a:prstGeom>
          <a:ln>
            <a:solidFill>
              <a:schemeClr val="bg1"/>
            </a:solidFill>
          </a:ln>
          <a:effectLst>
            <a:glow rad="101600">
              <a:schemeClr val="bg2">
                <a:lumMod val="90000"/>
                <a:alpha val="60000"/>
              </a:schemeClr>
            </a:glow>
            <a:reflection blurRad="6350" stA="50000" endA="300" endPos="55000" dir="5400000" sy="-100000" algn="bl" rotWithShape="0"/>
          </a:effectLst>
        </p:spPr>
      </p:pic>
      <p:graphicFrame>
        <p:nvGraphicFramePr>
          <p:cNvPr id="5" name="Table 4"/>
          <p:cNvGraphicFramePr>
            <a:graphicFrameLocks noGrp="1"/>
          </p:cNvGraphicFramePr>
          <p:nvPr>
            <p:extLst>
              <p:ext uri="{D42A27DB-BD31-4B8C-83A1-F6EECF244321}">
                <p14:modId xmlns:p14="http://schemas.microsoft.com/office/powerpoint/2010/main" val="1965859901"/>
              </p:ext>
            </p:extLst>
          </p:nvPr>
        </p:nvGraphicFramePr>
        <p:xfrm>
          <a:off x="457200" y="1676400"/>
          <a:ext cx="8229600" cy="4463935"/>
        </p:xfrm>
        <a:graphic>
          <a:graphicData uri="http://schemas.openxmlformats.org/drawingml/2006/table">
            <a:tbl>
              <a:tblPr firstRow="1" bandRow="1">
                <a:tableStyleId>{5C22544A-7EE6-4342-B048-85BDC9FD1C3A}</a:tableStyleId>
              </a:tblPr>
              <a:tblGrid>
                <a:gridCol w="8229600">
                  <a:extLst>
                    <a:ext uri="{9D8B030D-6E8A-4147-A177-3AD203B41FA5}">
                      <a16:colId xmlns:a16="http://schemas.microsoft.com/office/drawing/2014/main" val="20000"/>
                    </a:ext>
                  </a:extLst>
                </a:gridCol>
              </a:tblGrid>
              <a:tr h="519545">
                <a:tc>
                  <a:txBody>
                    <a:bodyPr/>
                    <a:lstStyle/>
                    <a:p>
                      <a:pPr algn="ctr">
                        <a:lnSpc>
                          <a:spcPct val="150000"/>
                        </a:lnSpc>
                      </a:pPr>
                      <a:r>
                        <a:rPr lang="en-US" sz="2400" b="0" dirty="0" smtClean="0">
                          <a:solidFill>
                            <a:schemeClr val="accent5">
                              <a:lumMod val="75000"/>
                            </a:schemeClr>
                          </a:solidFill>
                          <a:latin typeface="Calibri" pitchFamily="34" charset="0"/>
                          <a:cs typeface="Calibri" pitchFamily="34" charset="0"/>
                        </a:rPr>
                        <a:t>Medical Expense </a:t>
                      </a:r>
                      <a:r>
                        <a:rPr lang="en-US" sz="2400" b="0" dirty="0" err="1" smtClean="0">
                          <a:solidFill>
                            <a:schemeClr val="accent5">
                              <a:lumMod val="75000"/>
                            </a:schemeClr>
                          </a:solidFill>
                          <a:latin typeface="Calibri" pitchFamily="34" charset="0"/>
                          <a:cs typeface="Calibri" pitchFamily="34" charset="0"/>
                        </a:rPr>
                        <a:t>Contd</a:t>
                      </a:r>
                      <a:r>
                        <a:rPr lang="en-US" sz="2400" b="0" dirty="0" smtClean="0">
                          <a:solidFill>
                            <a:schemeClr val="accent5">
                              <a:lumMod val="75000"/>
                            </a:schemeClr>
                          </a:solidFill>
                          <a:latin typeface="Calibri" pitchFamily="34" charset="0"/>
                          <a:cs typeface="Calibri" pitchFamily="34" charset="0"/>
                        </a:rPr>
                        <a:t>…</a:t>
                      </a:r>
                      <a:endParaRPr lang="en-US" sz="2400" b="0" dirty="0">
                        <a:solidFill>
                          <a:schemeClr val="accent5">
                            <a:lumMod val="75000"/>
                          </a:schemeClr>
                        </a:solidFill>
                        <a:latin typeface="Calibri" pitchFamily="34" charset="0"/>
                        <a:cs typeface="Calibri" pitchFamily="34" charset="0"/>
                      </a:endParaRPr>
                    </a:p>
                  </a:txBody>
                  <a:tcPr anchor="ctr">
                    <a:solidFill>
                      <a:srgbClr val="FFC000"/>
                    </a:solidFill>
                  </a:tcPr>
                </a:tc>
                <a:extLst>
                  <a:ext uri="{0D108BD9-81ED-4DB2-BD59-A6C34878D82A}">
                    <a16:rowId xmlns:a16="http://schemas.microsoft.com/office/drawing/2014/main" val="10000"/>
                  </a:ext>
                </a:extLst>
              </a:tr>
              <a:tr h="3823855">
                <a:tc>
                  <a:txBody>
                    <a:bodyPr/>
                    <a:lstStyle/>
                    <a:p>
                      <a:pPr marL="58738" indent="0">
                        <a:lnSpc>
                          <a:spcPct val="200000"/>
                        </a:lnSpc>
                      </a:pPr>
                      <a:r>
                        <a:rPr lang="en-US" sz="2000" b="1" dirty="0" smtClean="0">
                          <a:latin typeface="Calibri" pitchFamily="34" charset="0"/>
                          <a:cs typeface="Calibri" pitchFamily="34" charset="0"/>
                        </a:rPr>
                        <a:t>PREMIUM – </a:t>
                      </a:r>
                    </a:p>
                    <a:p>
                      <a:pPr marL="58738" indent="0">
                        <a:lnSpc>
                          <a:spcPct val="200000"/>
                        </a:lnSpc>
                      </a:pPr>
                      <a:endParaRPr lang="en-US" sz="2000" b="0" dirty="0" smtClean="0">
                        <a:latin typeface="Calibri" pitchFamily="34" charset="0"/>
                        <a:cs typeface="Calibri" pitchFamily="34" charset="0"/>
                      </a:endParaRPr>
                    </a:p>
                    <a:p>
                      <a:pPr marL="58738" indent="0">
                        <a:lnSpc>
                          <a:spcPct val="200000"/>
                        </a:lnSpc>
                      </a:pPr>
                      <a:endParaRPr lang="en-US" sz="2000" b="0" dirty="0" smtClean="0">
                        <a:latin typeface="Calibri" pitchFamily="34" charset="0"/>
                        <a:cs typeface="Calibri" pitchFamily="34" charset="0"/>
                      </a:endParaRPr>
                    </a:p>
                    <a:p>
                      <a:pPr marL="58738" indent="0">
                        <a:lnSpc>
                          <a:spcPct val="200000"/>
                        </a:lnSpc>
                      </a:pPr>
                      <a:endParaRPr lang="en-US" sz="2000" b="0" dirty="0" smtClean="0">
                        <a:latin typeface="Calibri" pitchFamily="34" charset="0"/>
                        <a:cs typeface="Calibri" pitchFamily="34" charset="0"/>
                      </a:endParaRPr>
                    </a:p>
                    <a:p>
                      <a:pPr marL="58738" indent="0">
                        <a:lnSpc>
                          <a:spcPct val="200000"/>
                        </a:lnSpc>
                      </a:pPr>
                      <a:endParaRPr lang="en-US" sz="2000" b="0" dirty="0" smtClean="0">
                        <a:latin typeface="Calibri" pitchFamily="34" charset="0"/>
                        <a:cs typeface="Calibri" pitchFamily="34" charset="0"/>
                      </a:endParaRPr>
                    </a:p>
                    <a:p>
                      <a:pPr marL="58738" indent="0">
                        <a:lnSpc>
                          <a:spcPct val="200000"/>
                        </a:lnSpc>
                      </a:pPr>
                      <a:endParaRPr lang="en-US" sz="2000" b="0" dirty="0" smtClean="0">
                        <a:latin typeface="Calibri" pitchFamily="34" charset="0"/>
                        <a:cs typeface="Calibri" pitchFamily="34" charset="0"/>
                      </a:endParaRPr>
                    </a:p>
                  </a:txBody>
                  <a:tcPr anchor="ctr"/>
                </a:tc>
                <a:extLst>
                  <a:ext uri="{0D108BD9-81ED-4DB2-BD59-A6C34878D82A}">
                    <a16:rowId xmlns:a16="http://schemas.microsoft.com/office/drawing/2014/main" val="10001"/>
                  </a:ext>
                </a:extLst>
              </a:tr>
            </a:tbl>
          </a:graphicData>
        </a:graphic>
      </p:graphicFrame>
      <p:grpSp>
        <p:nvGrpSpPr>
          <p:cNvPr id="7" name="Group 6"/>
          <p:cNvGrpSpPr/>
          <p:nvPr/>
        </p:nvGrpSpPr>
        <p:grpSpPr>
          <a:xfrm>
            <a:off x="4876800" y="734370"/>
            <a:ext cx="3657600" cy="702000"/>
            <a:chOff x="0" y="0"/>
            <a:chExt cx="3657600" cy="702000"/>
          </a:xfrm>
        </p:grpSpPr>
        <p:sp>
          <p:nvSpPr>
            <p:cNvPr id="8" name="Rounded Rectangle 7"/>
            <p:cNvSpPr/>
            <p:nvPr/>
          </p:nvSpPr>
          <p:spPr>
            <a:xfrm>
              <a:off x="0" y="0"/>
              <a:ext cx="3657600" cy="702000"/>
            </a:xfrm>
            <a:prstGeom prst="roundRect">
              <a:avLst/>
            </a:prstGeom>
            <a:solidFill>
              <a:srgbClr val="FFC000"/>
            </a:solidFill>
            <a:ln>
              <a:solidFill>
                <a:schemeClr val="accent4">
                  <a:lumMod val="75000"/>
                </a:schemeClr>
              </a:solidFill>
            </a:ln>
          </p:spPr>
          <p:style>
            <a:lnRef idx="2">
              <a:scrgbClr r="0" g="0" b="0"/>
            </a:lnRef>
            <a:fillRef idx="1">
              <a:scrgbClr r="0" g="0" b="0"/>
            </a:fillRef>
            <a:effectRef idx="0">
              <a:schemeClr val="accent1">
                <a:hueOff val="0"/>
                <a:satOff val="0"/>
                <a:lumOff val="0"/>
                <a:alphaOff val="0"/>
              </a:schemeClr>
            </a:effectRef>
            <a:fontRef idx="minor">
              <a:schemeClr val="lt1"/>
            </a:fontRef>
          </p:style>
        </p:sp>
        <p:sp>
          <p:nvSpPr>
            <p:cNvPr id="10" name="Rounded Rectangle 4"/>
            <p:cNvSpPr txBox="1"/>
            <p:nvPr/>
          </p:nvSpPr>
          <p:spPr>
            <a:xfrm>
              <a:off x="34269" y="34269"/>
              <a:ext cx="3589062" cy="633462"/>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95250" tIns="95250" rIns="95250" bIns="95250" numCol="1" spcCol="1270" anchor="ctr" anchorCtr="0">
              <a:noAutofit/>
            </a:bodyPr>
            <a:lstStyle/>
            <a:p>
              <a:pPr lvl="0" algn="ctr" defTabSz="1111250" rtl="0">
                <a:lnSpc>
                  <a:spcPct val="90000"/>
                </a:lnSpc>
                <a:spcBef>
                  <a:spcPct val="0"/>
                </a:spcBef>
                <a:spcAft>
                  <a:spcPct val="35000"/>
                </a:spcAft>
              </a:pPr>
              <a:r>
                <a:rPr lang="en-GB" sz="2500" b="0" kern="1200" noProof="0" dirty="0" smtClean="0">
                  <a:solidFill>
                    <a:schemeClr val="accent5">
                      <a:lumMod val="75000"/>
                    </a:schemeClr>
                  </a:solidFill>
                </a:rPr>
                <a:t>Motor Add </a:t>
              </a:r>
              <a:r>
                <a:rPr lang="en-GB" sz="2500" b="0" kern="1200" noProof="0" dirty="0" err="1" smtClean="0">
                  <a:solidFill>
                    <a:schemeClr val="accent5">
                      <a:lumMod val="75000"/>
                    </a:schemeClr>
                  </a:solidFill>
                </a:rPr>
                <a:t>Ons</a:t>
              </a:r>
              <a:endParaRPr lang="en-GB" sz="2500" b="0" kern="1200" noProof="0" dirty="0">
                <a:solidFill>
                  <a:schemeClr val="accent5">
                    <a:lumMod val="75000"/>
                  </a:schemeClr>
                </a:solidFill>
              </a:endParaRPr>
            </a:p>
          </p:txBody>
        </p:sp>
      </p:grpSp>
      <p:sp>
        <p:nvSpPr>
          <p:cNvPr id="11" name="Rectangle 1"/>
          <p:cNvSpPr>
            <a:spLocks noChangeArrowheads="1"/>
          </p:cNvSpPr>
          <p:nvPr/>
        </p:nvSpPr>
        <p:spPr bwMode="auto">
          <a:xfrm>
            <a:off x="0" y="6215062"/>
            <a:ext cx="9144000" cy="642938"/>
          </a:xfrm>
          <a:prstGeom prst="rect">
            <a:avLst/>
          </a:prstGeom>
          <a:solidFill>
            <a:srgbClr val="FFC000"/>
          </a:solidFill>
          <a:ln w="9525">
            <a:noFill/>
            <a:round/>
            <a:headEnd/>
            <a:tailEnd/>
          </a:ln>
          <a:effectLst/>
        </p:spPr>
        <p:txBody>
          <a:bodyPr wrap="none" lIns="82954" tIns="41477" rIns="82954" bIns="41477"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IN" sz="1800" i="0" u="none" strike="noStrike" kern="0" normalizeH="0" baseline="0" noProof="0" dirty="0" smtClean="0">
                <a:ln w="0"/>
                <a:effectLst>
                  <a:outerShdw blurRad="38100" dist="19050" dir="2700000" algn="tl" rotWithShape="0">
                    <a:schemeClr val="dk1">
                      <a:alpha val="40000"/>
                    </a:schemeClr>
                  </a:outerShdw>
                </a:effectLst>
                <a:uLnTx/>
                <a:uFillTx/>
                <a:latin typeface="Calibri"/>
                <a:cs typeface="Arial" panose="020B0604020202020204" pitchFamily="34" charset="0"/>
              </a:rPr>
              <a:t>UNITED INDIA INSURANCE COMPANY LIMITED</a:t>
            </a:r>
            <a:endParaRPr kumimoji="0" lang="en-IN" sz="1800" i="0" u="none" strike="noStrike" kern="0" normalizeH="0" baseline="0" noProof="0" dirty="0">
              <a:ln w="0"/>
              <a:effectLst>
                <a:outerShdw blurRad="38100" dist="19050" dir="2700000" algn="tl" rotWithShape="0">
                  <a:schemeClr val="dk1">
                    <a:alpha val="40000"/>
                  </a:schemeClr>
                </a:outerShdw>
              </a:effectLst>
              <a:uLnTx/>
              <a:uFillTx/>
              <a:latin typeface="Calibri"/>
              <a:cs typeface="Arial" panose="020B0604020202020204" pitchFamily="34" charset="0"/>
            </a:endParaRPr>
          </a:p>
        </p:txBody>
      </p:sp>
      <p:pic>
        <p:nvPicPr>
          <p:cNvPr id="12"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9850" y="6265862"/>
            <a:ext cx="858838" cy="554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graphicFrame>
        <p:nvGraphicFramePr>
          <p:cNvPr id="2" name="Object 1"/>
          <p:cNvGraphicFramePr>
            <a:graphicFrameLocks noChangeAspect="1"/>
          </p:cNvGraphicFramePr>
          <p:nvPr>
            <p:extLst>
              <p:ext uri="{D42A27DB-BD31-4B8C-83A1-F6EECF244321}">
                <p14:modId xmlns:p14="http://schemas.microsoft.com/office/powerpoint/2010/main" val="3317390192"/>
              </p:ext>
            </p:extLst>
          </p:nvPr>
        </p:nvGraphicFramePr>
        <p:xfrm>
          <a:off x="838200" y="2895600"/>
          <a:ext cx="7132260" cy="3244735"/>
        </p:xfrm>
        <a:graphic>
          <a:graphicData uri="http://schemas.openxmlformats.org/presentationml/2006/ole">
            <mc:AlternateContent xmlns:mc="http://schemas.openxmlformats.org/markup-compatibility/2006">
              <mc:Choice xmlns:v="urn:schemas-microsoft-com:vml" Requires="v">
                <p:oleObj spid="_x0000_s2153" name="Document" r:id="rId5" imgW="5717562" imgH="2700016" progId="Word.Document.12">
                  <p:embed/>
                </p:oleObj>
              </mc:Choice>
              <mc:Fallback>
                <p:oleObj name="Document" r:id="rId5" imgW="5717562" imgH="2700016" progId="Word.Document.12">
                  <p:embed/>
                  <p:pic>
                    <p:nvPicPr>
                      <p:cNvPr id="0" name=""/>
                      <p:cNvPicPr/>
                      <p:nvPr/>
                    </p:nvPicPr>
                    <p:blipFill>
                      <a:blip r:embed="rId6"/>
                      <a:stretch>
                        <a:fillRect/>
                      </a:stretch>
                    </p:blipFill>
                    <p:spPr>
                      <a:xfrm>
                        <a:off x="838200" y="2895600"/>
                        <a:ext cx="7132260" cy="3244735"/>
                      </a:xfrm>
                      <a:prstGeom prst="rect">
                        <a:avLst/>
                      </a:prstGeom>
                    </p:spPr>
                  </p:pic>
                </p:oleObj>
              </mc:Fallback>
            </mc:AlternateContent>
          </a:graphicData>
        </a:graphic>
      </p:graphicFrame>
    </p:spTree>
    <p:extLst>
      <p:ext uri="{BB962C8B-B14F-4D97-AF65-F5344CB8AC3E}">
        <p14:creationId xmlns:p14="http://schemas.microsoft.com/office/powerpoint/2010/main" val="254254535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motor.jpg"/>
          <p:cNvPicPr>
            <a:picLocks noChangeAspect="1"/>
          </p:cNvPicPr>
          <p:nvPr/>
        </p:nvPicPr>
        <p:blipFill>
          <a:blip r:embed="rId2" cstate="print">
            <a:duotone>
              <a:schemeClr val="accent1">
                <a:shade val="45000"/>
                <a:satMod val="135000"/>
              </a:schemeClr>
              <a:prstClr val="white"/>
            </a:duotone>
            <a:lum contrast="2000"/>
          </a:blip>
          <a:stretch>
            <a:fillRect/>
          </a:stretch>
        </p:blipFill>
        <p:spPr>
          <a:xfrm>
            <a:off x="457200" y="228600"/>
            <a:ext cx="8229600" cy="1219200"/>
          </a:xfrm>
          <a:prstGeom prst="rect">
            <a:avLst/>
          </a:prstGeom>
          <a:ln>
            <a:solidFill>
              <a:schemeClr val="bg1"/>
            </a:solidFill>
          </a:ln>
          <a:effectLst>
            <a:glow rad="101600">
              <a:schemeClr val="bg2">
                <a:lumMod val="90000"/>
                <a:alpha val="60000"/>
              </a:schemeClr>
            </a:glow>
            <a:reflection blurRad="6350" stA="50000" endA="300" endPos="55000" dir="5400000" sy="-100000" algn="bl" rotWithShape="0"/>
          </a:effectLst>
        </p:spPr>
      </p:pic>
      <p:graphicFrame>
        <p:nvGraphicFramePr>
          <p:cNvPr id="5" name="Table 4"/>
          <p:cNvGraphicFramePr>
            <a:graphicFrameLocks noGrp="1"/>
          </p:cNvGraphicFramePr>
          <p:nvPr>
            <p:extLst>
              <p:ext uri="{D42A27DB-BD31-4B8C-83A1-F6EECF244321}">
                <p14:modId xmlns:p14="http://schemas.microsoft.com/office/powerpoint/2010/main" val="2800124175"/>
              </p:ext>
            </p:extLst>
          </p:nvPr>
        </p:nvGraphicFramePr>
        <p:xfrm>
          <a:off x="457200" y="1676400"/>
          <a:ext cx="8229600" cy="5105400"/>
        </p:xfrm>
        <a:graphic>
          <a:graphicData uri="http://schemas.openxmlformats.org/drawingml/2006/table">
            <a:tbl>
              <a:tblPr firstRow="1" bandRow="1">
                <a:tableStyleId>{5C22544A-7EE6-4342-B048-85BDC9FD1C3A}</a:tableStyleId>
              </a:tblPr>
              <a:tblGrid>
                <a:gridCol w="8229600">
                  <a:extLst>
                    <a:ext uri="{9D8B030D-6E8A-4147-A177-3AD203B41FA5}">
                      <a16:colId xmlns:a16="http://schemas.microsoft.com/office/drawing/2014/main" val="20000"/>
                    </a:ext>
                  </a:extLst>
                </a:gridCol>
              </a:tblGrid>
              <a:tr h="519545">
                <a:tc>
                  <a:txBody>
                    <a:bodyPr/>
                    <a:lstStyle/>
                    <a:p>
                      <a:pPr algn="ctr">
                        <a:lnSpc>
                          <a:spcPct val="150000"/>
                        </a:lnSpc>
                      </a:pPr>
                      <a:r>
                        <a:rPr lang="en-US" sz="2400" b="0" dirty="0" smtClean="0">
                          <a:solidFill>
                            <a:schemeClr val="accent5">
                              <a:lumMod val="75000"/>
                            </a:schemeClr>
                          </a:solidFill>
                          <a:latin typeface="Calibri" pitchFamily="34" charset="0"/>
                          <a:cs typeface="Calibri" pitchFamily="34" charset="0"/>
                        </a:rPr>
                        <a:t>5.Courtesy Cars</a:t>
                      </a:r>
                      <a:endParaRPr lang="en-US" sz="2400" b="0" dirty="0">
                        <a:solidFill>
                          <a:schemeClr val="accent5">
                            <a:lumMod val="75000"/>
                          </a:schemeClr>
                        </a:solidFill>
                        <a:latin typeface="Calibri" pitchFamily="34" charset="0"/>
                        <a:cs typeface="Calibri" pitchFamily="34" charset="0"/>
                      </a:endParaRPr>
                    </a:p>
                  </a:txBody>
                  <a:tcPr anchor="ctr">
                    <a:solidFill>
                      <a:srgbClr val="FFC000"/>
                    </a:solidFill>
                  </a:tcPr>
                </a:tc>
                <a:extLst>
                  <a:ext uri="{0D108BD9-81ED-4DB2-BD59-A6C34878D82A}">
                    <a16:rowId xmlns:a16="http://schemas.microsoft.com/office/drawing/2014/main" val="10000"/>
                  </a:ext>
                </a:extLst>
              </a:tr>
              <a:tr h="3823855">
                <a:tc>
                  <a:txBody>
                    <a:bodyPr/>
                    <a:lstStyle/>
                    <a:p>
                      <a:pPr marL="58738" indent="0">
                        <a:lnSpc>
                          <a:spcPct val="100000"/>
                        </a:lnSpc>
                      </a:pPr>
                      <a:r>
                        <a:rPr lang="en-US" sz="1900" b="1" dirty="0" smtClean="0">
                          <a:latin typeface="Calibri" pitchFamily="34" charset="0"/>
                          <a:cs typeface="Calibri" pitchFamily="34" charset="0"/>
                        </a:rPr>
                        <a:t>SCOPE</a:t>
                      </a:r>
                      <a:r>
                        <a:rPr lang="en-US" sz="1900" b="0" dirty="0" smtClean="0">
                          <a:latin typeface="Calibri" pitchFamily="34" charset="0"/>
                          <a:cs typeface="Calibri" pitchFamily="34" charset="0"/>
                        </a:rPr>
                        <a:t> – Applicable to Private</a:t>
                      </a:r>
                      <a:r>
                        <a:rPr lang="en-US" sz="1900" b="0" baseline="0" dirty="0" smtClean="0">
                          <a:latin typeface="Calibri" pitchFamily="34" charset="0"/>
                          <a:cs typeface="Calibri" pitchFamily="34" charset="0"/>
                        </a:rPr>
                        <a:t> Car Package Policy</a:t>
                      </a:r>
                    </a:p>
                    <a:p>
                      <a:pPr marL="58738" indent="0">
                        <a:lnSpc>
                          <a:spcPct val="100000"/>
                        </a:lnSpc>
                      </a:pPr>
                      <a:endParaRPr lang="en-US" sz="1900" b="0" baseline="0" dirty="0" smtClean="0">
                        <a:latin typeface="Calibri" pitchFamily="34" charset="0"/>
                        <a:cs typeface="Calibri" pitchFamily="34" charset="0"/>
                      </a:endParaRPr>
                    </a:p>
                    <a:p>
                      <a:pPr marL="58738" indent="0">
                        <a:lnSpc>
                          <a:spcPct val="100000"/>
                        </a:lnSpc>
                      </a:pPr>
                      <a:r>
                        <a:rPr lang="en-US" sz="1900" b="1" baseline="0" dirty="0" smtClean="0">
                          <a:latin typeface="Calibri" pitchFamily="34" charset="0"/>
                          <a:cs typeface="Calibri" pitchFamily="34" charset="0"/>
                        </a:rPr>
                        <a:t>RISK COVERED </a:t>
                      </a:r>
                      <a:r>
                        <a:rPr lang="en-US" sz="1900" b="0" baseline="0" dirty="0" smtClean="0">
                          <a:latin typeface="Calibri" pitchFamily="34" charset="0"/>
                          <a:cs typeface="Calibri" pitchFamily="34" charset="0"/>
                        </a:rPr>
                        <a:t>– Provides reimbursement of expenses incurred for hiring a rental car when the insured car is at garage for repairs caused by an insured peril or if stolen.</a:t>
                      </a:r>
                    </a:p>
                    <a:p>
                      <a:pPr marL="58738" indent="0">
                        <a:lnSpc>
                          <a:spcPct val="100000"/>
                        </a:lnSpc>
                      </a:pPr>
                      <a:endParaRPr lang="en-US" sz="1900" b="0" baseline="0" dirty="0" smtClean="0">
                        <a:latin typeface="Calibri" pitchFamily="34" charset="0"/>
                        <a:cs typeface="Calibri" pitchFamily="34" charset="0"/>
                      </a:endParaRPr>
                    </a:p>
                    <a:p>
                      <a:pPr marL="58738" indent="0">
                        <a:lnSpc>
                          <a:spcPct val="100000"/>
                        </a:lnSpc>
                      </a:pPr>
                      <a:r>
                        <a:rPr lang="en-US" sz="1900" b="1" baseline="0" dirty="0" smtClean="0">
                          <a:latin typeface="Calibri" pitchFamily="34" charset="0"/>
                          <a:cs typeface="Calibri" pitchFamily="34" charset="0"/>
                        </a:rPr>
                        <a:t>TERMS AND CONDITIONS- </a:t>
                      </a:r>
                    </a:p>
                    <a:p>
                      <a:pPr marL="401638" indent="-342900">
                        <a:lnSpc>
                          <a:spcPct val="100000"/>
                        </a:lnSpc>
                        <a:buFont typeface="Arial" panose="020B0604020202020204" pitchFamily="34" charset="0"/>
                        <a:buChar char="•"/>
                      </a:pPr>
                      <a:r>
                        <a:rPr lang="en-US" sz="1900" b="0" baseline="0" dirty="0" smtClean="0">
                          <a:latin typeface="Calibri" pitchFamily="34" charset="0"/>
                          <a:cs typeface="Calibri" pitchFamily="34" charset="0"/>
                        </a:rPr>
                        <a:t>The car must remain in the garage for repairs for more than 24 hours necessitated due to the accident. In case of theft, if the vehicle is not traceable within 24 hours.</a:t>
                      </a:r>
                    </a:p>
                    <a:p>
                      <a:pPr marL="401638" indent="-342900">
                        <a:lnSpc>
                          <a:spcPct val="100000"/>
                        </a:lnSpc>
                        <a:buFont typeface="Arial" panose="020B0604020202020204" pitchFamily="34" charset="0"/>
                        <a:buChar char="•"/>
                      </a:pPr>
                      <a:r>
                        <a:rPr lang="en-US" sz="1900" b="0" baseline="0" dirty="0" smtClean="0">
                          <a:latin typeface="Calibri" pitchFamily="34" charset="0"/>
                          <a:cs typeface="Calibri" pitchFamily="34" charset="0"/>
                        </a:rPr>
                        <a:t>Insured is free to hire any type of car subject to the condition that max rental amount </a:t>
                      </a:r>
                      <a:r>
                        <a:rPr lang="en-US" sz="1900" b="0" baseline="0" dirty="0" err="1" smtClean="0">
                          <a:latin typeface="Calibri" pitchFamily="34" charset="0"/>
                          <a:cs typeface="Calibri" pitchFamily="34" charset="0"/>
                        </a:rPr>
                        <a:t>Rs</a:t>
                      </a:r>
                      <a:r>
                        <a:rPr lang="en-US" sz="1900" b="0" baseline="0" dirty="0" smtClean="0">
                          <a:latin typeface="Calibri" pitchFamily="34" charset="0"/>
                          <a:cs typeface="Calibri" pitchFamily="34" charset="0"/>
                        </a:rPr>
                        <a:t>. 1000 per day is reimbursable.</a:t>
                      </a:r>
                    </a:p>
                    <a:p>
                      <a:pPr marL="401638" indent="-342900">
                        <a:lnSpc>
                          <a:spcPct val="100000"/>
                        </a:lnSpc>
                        <a:buFont typeface="Arial" panose="020B0604020202020204" pitchFamily="34" charset="0"/>
                        <a:buChar char="•"/>
                      </a:pPr>
                      <a:r>
                        <a:rPr lang="en-US" sz="1900" b="0" baseline="0" dirty="0" smtClean="0">
                          <a:latin typeface="Calibri" pitchFamily="34" charset="0"/>
                          <a:cs typeface="Calibri" pitchFamily="34" charset="0"/>
                        </a:rPr>
                        <a:t>Cover maximum for 2 occurrences per policy period.</a:t>
                      </a:r>
                    </a:p>
                    <a:p>
                      <a:pPr marL="58738" indent="0">
                        <a:lnSpc>
                          <a:spcPct val="200000"/>
                        </a:lnSpc>
                      </a:pPr>
                      <a:endParaRPr lang="en-US" sz="2000" b="0" dirty="0" smtClean="0">
                        <a:latin typeface="Calibri" pitchFamily="34" charset="0"/>
                        <a:cs typeface="Calibri" pitchFamily="34" charset="0"/>
                      </a:endParaRPr>
                    </a:p>
                  </a:txBody>
                  <a:tcPr anchor="ctr"/>
                </a:tc>
                <a:extLst>
                  <a:ext uri="{0D108BD9-81ED-4DB2-BD59-A6C34878D82A}">
                    <a16:rowId xmlns:a16="http://schemas.microsoft.com/office/drawing/2014/main" val="10001"/>
                  </a:ext>
                </a:extLst>
              </a:tr>
            </a:tbl>
          </a:graphicData>
        </a:graphic>
      </p:graphicFrame>
      <p:grpSp>
        <p:nvGrpSpPr>
          <p:cNvPr id="7" name="Group 6"/>
          <p:cNvGrpSpPr/>
          <p:nvPr/>
        </p:nvGrpSpPr>
        <p:grpSpPr>
          <a:xfrm>
            <a:off x="4876800" y="734370"/>
            <a:ext cx="3657600" cy="702000"/>
            <a:chOff x="0" y="0"/>
            <a:chExt cx="3657600" cy="702000"/>
          </a:xfrm>
        </p:grpSpPr>
        <p:sp>
          <p:nvSpPr>
            <p:cNvPr id="8" name="Rounded Rectangle 7"/>
            <p:cNvSpPr/>
            <p:nvPr/>
          </p:nvSpPr>
          <p:spPr>
            <a:xfrm>
              <a:off x="0" y="0"/>
              <a:ext cx="3657600" cy="702000"/>
            </a:xfrm>
            <a:prstGeom prst="roundRect">
              <a:avLst/>
            </a:prstGeom>
            <a:solidFill>
              <a:srgbClr val="FFC000"/>
            </a:solidFill>
            <a:ln>
              <a:solidFill>
                <a:schemeClr val="accent4">
                  <a:lumMod val="75000"/>
                </a:schemeClr>
              </a:solidFill>
            </a:ln>
          </p:spPr>
          <p:style>
            <a:lnRef idx="2">
              <a:scrgbClr r="0" g="0" b="0"/>
            </a:lnRef>
            <a:fillRef idx="1">
              <a:scrgbClr r="0" g="0" b="0"/>
            </a:fillRef>
            <a:effectRef idx="0">
              <a:schemeClr val="accent1">
                <a:hueOff val="0"/>
                <a:satOff val="0"/>
                <a:lumOff val="0"/>
                <a:alphaOff val="0"/>
              </a:schemeClr>
            </a:effectRef>
            <a:fontRef idx="minor">
              <a:schemeClr val="lt1"/>
            </a:fontRef>
          </p:style>
        </p:sp>
        <p:sp>
          <p:nvSpPr>
            <p:cNvPr id="10" name="Rounded Rectangle 4"/>
            <p:cNvSpPr txBox="1"/>
            <p:nvPr/>
          </p:nvSpPr>
          <p:spPr>
            <a:xfrm>
              <a:off x="34269" y="34269"/>
              <a:ext cx="3589062" cy="633462"/>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95250" tIns="95250" rIns="95250" bIns="95250" numCol="1" spcCol="1270" anchor="ctr" anchorCtr="0">
              <a:noAutofit/>
            </a:bodyPr>
            <a:lstStyle/>
            <a:p>
              <a:pPr lvl="0" algn="ctr" defTabSz="1111250" rtl="0">
                <a:lnSpc>
                  <a:spcPct val="90000"/>
                </a:lnSpc>
                <a:spcBef>
                  <a:spcPct val="0"/>
                </a:spcBef>
                <a:spcAft>
                  <a:spcPct val="35000"/>
                </a:spcAft>
              </a:pPr>
              <a:r>
                <a:rPr lang="en-GB" sz="2500" b="0" kern="1200" noProof="0" dirty="0" smtClean="0">
                  <a:solidFill>
                    <a:schemeClr val="accent5">
                      <a:lumMod val="75000"/>
                    </a:schemeClr>
                  </a:solidFill>
                </a:rPr>
                <a:t>Motor Add </a:t>
              </a:r>
              <a:r>
                <a:rPr lang="en-GB" sz="2500" b="0" kern="1200" noProof="0" dirty="0" err="1" smtClean="0">
                  <a:solidFill>
                    <a:schemeClr val="accent5">
                      <a:lumMod val="75000"/>
                    </a:schemeClr>
                  </a:solidFill>
                </a:rPr>
                <a:t>Ons</a:t>
              </a:r>
              <a:endParaRPr lang="en-GB" sz="2500" b="0" kern="1200" noProof="0" dirty="0">
                <a:solidFill>
                  <a:schemeClr val="accent5">
                    <a:lumMod val="75000"/>
                  </a:schemeClr>
                </a:solidFill>
              </a:endParaRPr>
            </a:p>
          </p:txBody>
        </p:sp>
      </p:grpSp>
      <p:sp>
        <p:nvSpPr>
          <p:cNvPr id="11" name="Rectangle 1"/>
          <p:cNvSpPr>
            <a:spLocks noChangeArrowheads="1"/>
          </p:cNvSpPr>
          <p:nvPr/>
        </p:nvSpPr>
        <p:spPr bwMode="auto">
          <a:xfrm>
            <a:off x="0" y="6215062"/>
            <a:ext cx="9144000" cy="642938"/>
          </a:xfrm>
          <a:prstGeom prst="rect">
            <a:avLst/>
          </a:prstGeom>
          <a:solidFill>
            <a:srgbClr val="FFC000"/>
          </a:solidFill>
          <a:ln w="9525">
            <a:noFill/>
            <a:round/>
            <a:headEnd/>
            <a:tailEnd/>
          </a:ln>
          <a:effectLst/>
        </p:spPr>
        <p:txBody>
          <a:bodyPr wrap="none" lIns="82954" tIns="41477" rIns="82954" bIns="41477"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IN" sz="1800" i="0" u="none" strike="noStrike" kern="0" normalizeH="0" baseline="0" noProof="0" dirty="0" smtClean="0">
                <a:ln w="0"/>
                <a:effectLst>
                  <a:outerShdw blurRad="38100" dist="19050" dir="2700000" algn="tl" rotWithShape="0">
                    <a:schemeClr val="dk1">
                      <a:alpha val="40000"/>
                    </a:schemeClr>
                  </a:outerShdw>
                </a:effectLst>
                <a:uLnTx/>
                <a:uFillTx/>
                <a:latin typeface="Calibri"/>
                <a:cs typeface="Arial" panose="020B0604020202020204" pitchFamily="34" charset="0"/>
              </a:rPr>
              <a:t>UNITED INDIA INSURANCE COMPANY LIMITED</a:t>
            </a:r>
            <a:endParaRPr kumimoji="0" lang="en-IN" sz="1800" i="0" u="none" strike="noStrike" kern="0" normalizeH="0" baseline="0" noProof="0" dirty="0">
              <a:ln w="0"/>
              <a:effectLst>
                <a:outerShdw blurRad="38100" dist="19050" dir="2700000" algn="tl" rotWithShape="0">
                  <a:schemeClr val="dk1">
                    <a:alpha val="40000"/>
                  </a:schemeClr>
                </a:outerShdw>
              </a:effectLst>
              <a:uLnTx/>
              <a:uFillTx/>
              <a:latin typeface="Calibri"/>
              <a:cs typeface="Arial" panose="020B0604020202020204" pitchFamily="34" charset="0"/>
            </a:endParaRPr>
          </a:p>
        </p:txBody>
      </p:sp>
      <p:pic>
        <p:nvPicPr>
          <p:cNvPr id="1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9850" y="6265862"/>
            <a:ext cx="858838" cy="554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spTree>
    <p:extLst>
      <p:ext uri="{BB962C8B-B14F-4D97-AF65-F5344CB8AC3E}">
        <p14:creationId xmlns:p14="http://schemas.microsoft.com/office/powerpoint/2010/main" val="72578960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motor.jpg"/>
          <p:cNvPicPr>
            <a:picLocks noChangeAspect="1"/>
          </p:cNvPicPr>
          <p:nvPr/>
        </p:nvPicPr>
        <p:blipFill>
          <a:blip r:embed="rId2" cstate="print">
            <a:duotone>
              <a:schemeClr val="accent1">
                <a:shade val="45000"/>
                <a:satMod val="135000"/>
              </a:schemeClr>
              <a:prstClr val="white"/>
            </a:duotone>
            <a:lum contrast="2000"/>
          </a:blip>
          <a:stretch>
            <a:fillRect/>
          </a:stretch>
        </p:blipFill>
        <p:spPr>
          <a:xfrm>
            <a:off x="457200" y="228600"/>
            <a:ext cx="8229600" cy="1219200"/>
          </a:xfrm>
          <a:prstGeom prst="rect">
            <a:avLst/>
          </a:prstGeom>
          <a:ln>
            <a:solidFill>
              <a:schemeClr val="bg1"/>
            </a:solidFill>
          </a:ln>
          <a:effectLst>
            <a:glow rad="101600">
              <a:schemeClr val="bg2">
                <a:lumMod val="90000"/>
                <a:alpha val="60000"/>
              </a:schemeClr>
            </a:glow>
            <a:reflection blurRad="6350" stA="50000" endA="300" endPos="55000" dir="5400000" sy="-100000" algn="bl" rotWithShape="0"/>
          </a:effectLst>
        </p:spPr>
      </p:pic>
      <p:graphicFrame>
        <p:nvGraphicFramePr>
          <p:cNvPr id="5" name="Table 4"/>
          <p:cNvGraphicFramePr>
            <a:graphicFrameLocks noGrp="1"/>
          </p:cNvGraphicFramePr>
          <p:nvPr>
            <p:extLst>
              <p:ext uri="{D42A27DB-BD31-4B8C-83A1-F6EECF244321}">
                <p14:modId xmlns:p14="http://schemas.microsoft.com/office/powerpoint/2010/main" val="2815513168"/>
              </p:ext>
            </p:extLst>
          </p:nvPr>
        </p:nvGraphicFramePr>
        <p:xfrm>
          <a:off x="457200" y="1676400"/>
          <a:ext cx="8229600" cy="4463935"/>
        </p:xfrm>
        <a:graphic>
          <a:graphicData uri="http://schemas.openxmlformats.org/drawingml/2006/table">
            <a:tbl>
              <a:tblPr firstRow="1" bandRow="1">
                <a:tableStyleId>{5C22544A-7EE6-4342-B048-85BDC9FD1C3A}</a:tableStyleId>
              </a:tblPr>
              <a:tblGrid>
                <a:gridCol w="8229600">
                  <a:extLst>
                    <a:ext uri="{9D8B030D-6E8A-4147-A177-3AD203B41FA5}">
                      <a16:colId xmlns:a16="http://schemas.microsoft.com/office/drawing/2014/main" val="20000"/>
                    </a:ext>
                  </a:extLst>
                </a:gridCol>
              </a:tblGrid>
              <a:tr h="519545">
                <a:tc>
                  <a:txBody>
                    <a:bodyPr/>
                    <a:lstStyle/>
                    <a:p>
                      <a:pPr algn="ctr">
                        <a:lnSpc>
                          <a:spcPct val="150000"/>
                        </a:lnSpc>
                      </a:pPr>
                      <a:r>
                        <a:rPr lang="en-US" sz="2400" b="0" dirty="0" smtClean="0">
                          <a:solidFill>
                            <a:schemeClr val="accent5">
                              <a:lumMod val="75000"/>
                            </a:schemeClr>
                          </a:solidFill>
                          <a:latin typeface="Calibri" pitchFamily="34" charset="0"/>
                          <a:cs typeface="Calibri" pitchFamily="34" charset="0"/>
                        </a:rPr>
                        <a:t>Courtesy Cars Contd..</a:t>
                      </a:r>
                      <a:endParaRPr lang="en-US" sz="2400" b="0" dirty="0">
                        <a:solidFill>
                          <a:schemeClr val="accent5">
                            <a:lumMod val="75000"/>
                          </a:schemeClr>
                        </a:solidFill>
                        <a:latin typeface="Calibri" pitchFamily="34" charset="0"/>
                        <a:cs typeface="Calibri" pitchFamily="34" charset="0"/>
                      </a:endParaRPr>
                    </a:p>
                  </a:txBody>
                  <a:tcPr anchor="ctr">
                    <a:solidFill>
                      <a:srgbClr val="FFC000"/>
                    </a:solidFill>
                  </a:tcPr>
                </a:tc>
                <a:extLst>
                  <a:ext uri="{0D108BD9-81ED-4DB2-BD59-A6C34878D82A}">
                    <a16:rowId xmlns:a16="http://schemas.microsoft.com/office/drawing/2014/main" val="10000"/>
                  </a:ext>
                </a:extLst>
              </a:tr>
              <a:tr h="3823855">
                <a:tc>
                  <a:txBody>
                    <a:bodyPr/>
                    <a:lstStyle/>
                    <a:p>
                      <a:pPr marL="401638" indent="-342900">
                        <a:lnSpc>
                          <a:spcPct val="100000"/>
                        </a:lnSpc>
                        <a:buFont typeface="Arial" panose="020B0604020202020204" pitchFamily="34" charset="0"/>
                        <a:buChar char="•"/>
                      </a:pPr>
                      <a:r>
                        <a:rPr lang="en-US" sz="2000" b="0" dirty="0" smtClean="0">
                          <a:latin typeface="Calibri" pitchFamily="34" charset="0"/>
                          <a:cs typeface="Calibri" pitchFamily="34" charset="0"/>
                        </a:rPr>
                        <a:t>Benefit</a:t>
                      </a:r>
                      <a:r>
                        <a:rPr lang="en-US" sz="2000" b="0" baseline="0" dirty="0" smtClean="0">
                          <a:latin typeface="Calibri" pitchFamily="34" charset="0"/>
                          <a:cs typeface="Calibri" pitchFamily="34" charset="0"/>
                        </a:rPr>
                        <a:t> under this add on is payable only when Motor OD Claim for the said vehicle is admissible.</a:t>
                      </a:r>
                    </a:p>
                    <a:p>
                      <a:pPr marL="401638" indent="-342900">
                        <a:lnSpc>
                          <a:spcPct val="100000"/>
                        </a:lnSpc>
                        <a:buFont typeface="Arial" panose="020B0604020202020204" pitchFamily="34" charset="0"/>
                        <a:buChar char="•"/>
                      </a:pPr>
                      <a:r>
                        <a:rPr lang="en-US" sz="2000" b="0" baseline="0" dirty="0" smtClean="0">
                          <a:latin typeface="Calibri" pitchFamily="34" charset="0"/>
                          <a:cs typeface="Calibri" pitchFamily="34" charset="0"/>
                        </a:rPr>
                        <a:t>Surveyor is required to certify the no. of days required for repair of the vehicle.</a:t>
                      </a:r>
                    </a:p>
                    <a:p>
                      <a:pPr marL="401638" indent="-342900">
                        <a:lnSpc>
                          <a:spcPct val="100000"/>
                        </a:lnSpc>
                        <a:buFont typeface="Arial" panose="020B0604020202020204" pitchFamily="34" charset="0"/>
                        <a:buChar char="•"/>
                      </a:pPr>
                      <a:r>
                        <a:rPr lang="en-US" sz="2000" b="0" baseline="0" dirty="0" smtClean="0">
                          <a:latin typeface="Calibri" pitchFamily="34" charset="0"/>
                          <a:cs typeface="Calibri" pitchFamily="34" charset="0"/>
                        </a:rPr>
                        <a:t>Actual bills required</a:t>
                      </a:r>
                    </a:p>
                    <a:p>
                      <a:pPr marL="58738" indent="0">
                        <a:lnSpc>
                          <a:spcPct val="100000"/>
                        </a:lnSpc>
                        <a:buFont typeface="Arial" panose="020B0604020202020204" pitchFamily="34" charset="0"/>
                        <a:buNone/>
                      </a:pPr>
                      <a:endParaRPr lang="en-US" sz="2000" b="0" dirty="0" smtClean="0">
                        <a:latin typeface="Calibri" pitchFamily="34" charset="0"/>
                        <a:cs typeface="Calibri" pitchFamily="34" charset="0"/>
                      </a:endParaRPr>
                    </a:p>
                  </a:txBody>
                  <a:tcPr anchor="ctr"/>
                </a:tc>
                <a:extLst>
                  <a:ext uri="{0D108BD9-81ED-4DB2-BD59-A6C34878D82A}">
                    <a16:rowId xmlns:a16="http://schemas.microsoft.com/office/drawing/2014/main" val="10001"/>
                  </a:ext>
                </a:extLst>
              </a:tr>
            </a:tbl>
          </a:graphicData>
        </a:graphic>
      </p:graphicFrame>
      <p:grpSp>
        <p:nvGrpSpPr>
          <p:cNvPr id="7" name="Group 6"/>
          <p:cNvGrpSpPr/>
          <p:nvPr/>
        </p:nvGrpSpPr>
        <p:grpSpPr>
          <a:xfrm>
            <a:off x="4876800" y="734370"/>
            <a:ext cx="3657600" cy="702000"/>
            <a:chOff x="0" y="0"/>
            <a:chExt cx="3657600" cy="702000"/>
          </a:xfrm>
        </p:grpSpPr>
        <p:sp>
          <p:nvSpPr>
            <p:cNvPr id="8" name="Rounded Rectangle 7"/>
            <p:cNvSpPr/>
            <p:nvPr/>
          </p:nvSpPr>
          <p:spPr>
            <a:xfrm>
              <a:off x="0" y="0"/>
              <a:ext cx="3657600" cy="702000"/>
            </a:xfrm>
            <a:prstGeom prst="roundRect">
              <a:avLst/>
            </a:prstGeom>
            <a:solidFill>
              <a:srgbClr val="FFC000"/>
            </a:solidFill>
            <a:ln>
              <a:solidFill>
                <a:schemeClr val="accent4">
                  <a:lumMod val="75000"/>
                </a:schemeClr>
              </a:solidFill>
            </a:ln>
          </p:spPr>
          <p:style>
            <a:lnRef idx="2">
              <a:scrgbClr r="0" g="0" b="0"/>
            </a:lnRef>
            <a:fillRef idx="1">
              <a:scrgbClr r="0" g="0" b="0"/>
            </a:fillRef>
            <a:effectRef idx="0">
              <a:schemeClr val="accent1">
                <a:hueOff val="0"/>
                <a:satOff val="0"/>
                <a:lumOff val="0"/>
                <a:alphaOff val="0"/>
              </a:schemeClr>
            </a:effectRef>
            <a:fontRef idx="minor">
              <a:schemeClr val="lt1"/>
            </a:fontRef>
          </p:style>
        </p:sp>
        <p:sp>
          <p:nvSpPr>
            <p:cNvPr id="10" name="Rounded Rectangle 4"/>
            <p:cNvSpPr txBox="1"/>
            <p:nvPr/>
          </p:nvSpPr>
          <p:spPr>
            <a:xfrm>
              <a:off x="34269" y="34269"/>
              <a:ext cx="3589062" cy="633462"/>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95250" tIns="95250" rIns="95250" bIns="95250" numCol="1" spcCol="1270" anchor="ctr" anchorCtr="0">
              <a:noAutofit/>
            </a:bodyPr>
            <a:lstStyle/>
            <a:p>
              <a:pPr lvl="0" algn="ctr" defTabSz="1111250" rtl="0">
                <a:lnSpc>
                  <a:spcPct val="90000"/>
                </a:lnSpc>
                <a:spcBef>
                  <a:spcPct val="0"/>
                </a:spcBef>
                <a:spcAft>
                  <a:spcPct val="35000"/>
                </a:spcAft>
              </a:pPr>
              <a:r>
                <a:rPr lang="en-GB" sz="2500" b="0" kern="1200" noProof="0" dirty="0" smtClean="0">
                  <a:solidFill>
                    <a:schemeClr val="accent5">
                      <a:lumMod val="75000"/>
                    </a:schemeClr>
                  </a:solidFill>
                </a:rPr>
                <a:t>Motor Add </a:t>
              </a:r>
              <a:r>
                <a:rPr lang="en-GB" sz="2500" b="0" kern="1200" noProof="0" dirty="0" err="1" smtClean="0">
                  <a:solidFill>
                    <a:schemeClr val="accent5">
                      <a:lumMod val="75000"/>
                    </a:schemeClr>
                  </a:solidFill>
                </a:rPr>
                <a:t>Ons</a:t>
              </a:r>
              <a:endParaRPr lang="en-GB" sz="2500" b="0" kern="1200" noProof="0" dirty="0">
                <a:solidFill>
                  <a:schemeClr val="accent5">
                    <a:lumMod val="75000"/>
                  </a:schemeClr>
                </a:solidFill>
              </a:endParaRPr>
            </a:p>
          </p:txBody>
        </p:sp>
      </p:grpSp>
      <p:sp>
        <p:nvSpPr>
          <p:cNvPr id="11" name="Rectangle 1"/>
          <p:cNvSpPr>
            <a:spLocks noChangeArrowheads="1"/>
          </p:cNvSpPr>
          <p:nvPr/>
        </p:nvSpPr>
        <p:spPr bwMode="auto">
          <a:xfrm>
            <a:off x="0" y="6215062"/>
            <a:ext cx="9144000" cy="642938"/>
          </a:xfrm>
          <a:prstGeom prst="rect">
            <a:avLst/>
          </a:prstGeom>
          <a:solidFill>
            <a:srgbClr val="FFC000"/>
          </a:solidFill>
          <a:ln w="9525">
            <a:noFill/>
            <a:round/>
            <a:headEnd/>
            <a:tailEnd/>
          </a:ln>
          <a:effectLst/>
        </p:spPr>
        <p:txBody>
          <a:bodyPr wrap="none" lIns="82954" tIns="41477" rIns="82954" bIns="41477"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IN" sz="1800" i="0" u="none" strike="noStrike" kern="0" normalizeH="0" baseline="0" noProof="0" dirty="0" smtClean="0">
                <a:ln w="0"/>
                <a:effectLst>
                  <a:outerShdw blurRad="38100" dist="19050" dir="2700000" algn="tl" rotWithShape="0">
                    <a:schemeClr val="dk1">
                      <a:alpha val="40000"/>
                    </a:schemeClr>
                  </a:outerShdw>
                </a:effectLst>
                <a:uLnTx/>
                <a:uFillTx/>
                <a:latin typeface="Calibri"/>
                <a:cs typeface="Arial" panose="020B0604020202020204" pitchFamily="34" charset="0"/>
              </a:rPr>
              <a:t>UNITED INDIA INSURANCE COMPANY LIMITED</a:t>
            </a:r>
            <a:endParaRPr kumimoji="0" lang="en-IN" sz="1800" i="0" u="none" strike="noStrike" kern="0" normalizeH="0" baseline="0" noProof="0" dirty="0">
              <a:ln w="0"/>
              <a:effectLst>
                <a:outerShdw blurRad="38100" dist="19050" dir="2700000" algn="tl" rotWithShape="0">
                  <a:schemeClr val="dk1">
                    <a:alpha val="40000"/>
                  </a:schemeClr>
                </a:outerShdw>
              </a:effectLst>
              <a:uLnTx/>
              <a:uFillTx/>
              <a:latin typeface="Calibri"/>
              <a:cs typeface="Arial" panose="020B0604020202020204" pitchFamily="34" charset="0"/>
            </a:endParaRPr>
          </a:p>
        </p:txBody>
      </p:sp>
      <p:pic>
        <p:nvPicPr>
          <p:cNvPr id="1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9850" y="6265862"/>
            <a:ext cx="858838" cy="554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spTree>
    <p:extLst>
      <p:ext uri="{BB962C8B-B14F-4D97-AF65-F5344CB8AC3E}">
        <p14:creationId xmlns:p14="http://schemas.microsoft.com/office/powerpoint/2010/main" val="224483026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motor.jpg"/>
          <p:cNvPicPr>
            <a:picLocks noChangeAspect="1"/>
          </p:cNvPicPr>
          <p:nvPr/>
        </p:nvPicPr>
        <p:blipFill>
          <a:blip r:embed="rId3" cstate="print">
            <a:duotone>
              <a:schemeClr val="accent1">
                <a:shade val="45000"/>
                <a:satMod val="135000"/>
              </a:schemeClr>
              <a:prstClr val="white"/>
            </a:duotone>
            <a:lum contrast="2000"/>
          </a:blip>
          <a:stretch>
            <a:fillRect/>
          </a:stretch>
        </p:blipFill>
        <p:spPr>
          <a:xfrm>
            <a:off x="457200" y="228600"/>
            <a:ext cx="8229600" cy="1219200"/>
          </a:xfrm>
          <a:prstGeom prst="rect">
            <a:avLst/>
          </a:prstGeom>
          <a:ln>
            <a:solidFill>
              <a:schemeClr val="bg1"/>
            </a:solidFill>
          </a:ln>
          <a:effectLst>
            <a:glow rad="101600">
              <a:schemeClr val="bg2">
                <a:lumMod val="90000"/>
                <a:alpha val="60000"/>
              </a:schemeClr>
            </a:glow>
            <a:reflection blurRad="6350" stA="50000" endA="300" endPos="55000" dir="5400000" sy="-100000" algn="bl" rotWithShape="0"/>
          </a:effectLst>
        </p:spPr>
      </p:pic>
      <p:graphicFrame>
        <p:nvGraphicFramePr>
          <p:cNvPr id="5" name="Table 4"/>
          <p:cNvGraphicFramePr>
            <a:graphicFrameLocks noGrp="1"/>
          </p:cNvGraphicFramePr>
          <p:nvPr>
            <p:extLst>
              <p:ext uri="{D42A27DB-BD31-4B8C-83A1-F6EECF244321}">
                <p14:modId xmlns:p14="http://schemas.microsoft.com/office/powerpoint/2010/main" val="1787081397"/>
              </p:ext>
            </p:extLst>
          </p:nvPr>
        </p:nvGraphicFramePr>
        <p:xfrm>
          <a:off x="457200" y="1676400"/>
          <a:ext cx="8229600" cy="4463935"/>
        </p:xfrm>
        <a:graphic>
          <a:graphicData uri="http://schemas.openxmlformats.org/drawingml/2006/table">
            <a:tbl>
              <a:tblPr firstRow="1" bandRow="1">
                <a:tableStyleId>{5C22544A-7EE6-4342-B048-85BDC9FD1C3A}</a:tableStyleId>
              </a:tblPr>
              <a:tblGrid>
                <a:gridCol w="8229600">
                  <a:extLst>
                    <a:ext uri="{9D8B030D-6E8A-4147-A177-3AD203B41FA5}">
                      <a16:colId xmlns:a16="http://schemas.microsoft.com/office/drawing/2014/main" val="20000"/>
                    </a:ext>
                  </a:extLst>
                </a:gridCol>
              </a:tblGrid>
              <a:tr h="519545">
                <a:tc>
                  <a:txBody>
                    <a:bodyPr/>
                    <a:lstStyle/>
                    <a:p>
                      <a:pPr algn="ctr">
                        <a:lnSpc>
                          <a:spcPct val="150000"/>
                        </a:lnSpc>
                      </a:pPr>
                      <a:r>
                        <a:rPr lang="en-US" sz="2400" b="0" dirty="0" smtClean="0">
                          <a:solidFill>
                            <a:schemeClr val="accent5">
                              <a:lumMod val="75000"/>
                            </a:schemeClr>
                          </a:solidFill>
                          <a:latin typeface="Calibri" pitchFamily="34" charset="0"/>
                          <a:cs typeface="Calibri" pitchFamily="34" charset="0"/>
                        </a:rPr>
                        <a:t>Courtesy Cars </a:t>
                      </a:r>
                      <a:r>
                        <a:rPr lang="en-US" sz="2400" b="0" dirty="0" err="1" smtClean="0">
                          <a:solidFill>
                            <a:schemeClr val="accent5">
                              <a:lumMod val="75000"/>
                            </a:schemeClr>
                          </a:solidFill>
                          <a:latin typeface="Calibri" pitchFamily="34" charset="0"/>
                          <a:cs typeface="Calibri" pitchFamily="34" charset="0"/>
                        </a:rPr>
                        <a:t>Contd</a:t>
                      </a:r>
                      <a:r>
                        <a:rPr lang="en-US" sz="2400" b="0" dirty="0" smtClean="0">
                          <a:solidFill>
                            <a:schemeClr val="accent5">
                              <a:lumMod val="75000"/>
                            </a:schemeClr>
                          </a:solidFill>
                          <a:latin typeface="Calibri" pitchFamily="34" charset="0"/>
                          <a:cs typeface="Calibri" pitchFamily="34" charset="0"/>
                        </a:rPr>
                        <a:t>…</a:t>
                      </a:r>
                      <a:endParaRPr lang="en-US" sz="2400" b="0" dirty="0">
                        <a:solidFill>
                          <a:schemeClr val="accent5">
                            <a:lumMod val="75000"/>
                          </a:schemeClr>
                        </a:solidFill>
                        <a:latin typeface="Calibri" pitchFamily="34" charset="0"/>
                        <a:cs typeface="Calibri" pitchFamily="34" charset="0"/>
                      </a:endParaRPr>
                    </a:p>
                  </a:txBody>
                  <a:tcPr anchor="ctr">
                    <a:solidFill>
                      <a:srgbClr val="FFC000"/>
                    </a:solidFill>
                  </a:tcPr>
                </a:tc>
                <a:extLst>
                  <a:ext uri="{0D108BD9-81ED-4DB2-BD59-A6C34878D82A}">
                    <a16:rowId xmlns:a16="http://schemas.microsoft.com/office/drawing/2014/main" val="10000"/>
                  </a:ext>
                </a:extLst>
              </a:tr>
              <a:tr h="3823855">
                <a:tc>
                  <a:txBody>
                    <a:bodyPr/>
                    <a:lstStyle/>
                    <a:p>
                      <a:pPr marL="58738" indent="0">
                        <a:lnSpc>
                          <a:spcPct val="200000"/>
                        </a:lnSpc>
                      </a:pPr>
                      <a:r>
                        <a:rPr lang="en-US" sz="2000" b="1" dirty="0" smtClean="0">
                          <a:latin typeface="Calibri" pitchFamily="34" charset="0"/>
                          <a:cs typeface="Calibri" pitchFamily="34" charset="0"/>
                        </a:rPr>
                        <a:t>PREMIUM</a:t>
                      </a:r>
                      <a:r>
                        <a:rPr lang="en-US" sz="2000" b="1" baseline="0" dirty="0" smtClean="0">
                          <a:latin typeface="Calibri" pitchFamily="34" charset="0"/>
                          <a:cs typeface="Calibri" pitchFamily="34" charset="0"/>
                        </a:rPr>
                        <a:t> TABLE:</a:t>
                      </a:r>
                    </a:p>
                    <a:p>
                      <a:pPr marL="58738" indent="0">
                        <a:lnSpc>
                          <a:spcPct val="200000"/>
                        </a:lnSpc>
                      </a:pPr>
                      <a:endParaRPr lang="en-US" sz="2000" b="0" baseline="0" dirty="0" smtClean="0">
                        <a:latin typeface="Calibri" pitchFamily="34" charset="0"/>
                        <a:cs typeface="Calibri" pitchFamily="34" charset="0"/>
                      </a:endParaRPr>
                    </a:p>
                    <a:p>
                      <a:pPr marL="58738" indent="0">
                        <a:lnSpc>
                          <a:spcPct val="200000"/>
                        </a:lnSpc>
                      </a:pPr>
                      <a:endParaRPr lang="en-US" sz="2000" b="0" baseline="0" dirty="0" smtClean="0">
                        <a:latin typeface="Calibri" pitchFamily="34" charset="0"/>
                        <a:cs typeface="Calibri" pitchFamily="34" charset="0"/>
                      </a:endParaRPr>
                    </a:p>
                    <a:p>
                      <a:pPr marL="58738" indent="0">
                        <a:lnSpc>
                          <a:spcPct val="200000"/>
                        </a:lnSpc>
                      </a:pPr>
                      <a:endParaRPr lang="en-US" sz="2000" b="0" baseline="0" dirty="0" smtClean="0">
                        <a:latin typeface="Calibri" pitchFamily="34" charset="0"/>
                        <a:cs typeface="Calibri" pitchFamily="34" charset="0"/>
                      </a:endParaRPr>
                    </a:p>
                    <a:p>
                      <a:pPr marL="58738" indent="0">
                        <a:lnSpc>
                          <a:spcPct val="200000"/>
                        </a:lnSpc>
                      </a:pPr>
                      <a:endParaRPr lang="en-US" sz="2000" b="0" baseline="0" dirty="0" smtClean="0">
                        <a:latin typeface="Calibri" pitchFamily="34" charset="0"/>
                        <a:cs typeface="Calibri" pitchFamily="34" charset="0"/>
                      </a:endParaRPr>
                    </a:p>
                    <a:p>
                      <a:pPr marL="58738" indent="0">
                        <a:lnSpc>
                          <a:spcPct val="200000"/>
                        </a:lnSpc>
                      </a:pPr>
                      <a:endParaRPr lang="en-US" sz="2000" b="0" dirty="0" smtClean="0">
                        <a:latin typeface="Calibri" pitchFamily="34" charset="0"/>
                        <a:cs typeface="Calibri" pitchFamily="34" charset="0"/>
                      </a:endParaRPr>
                    </a:p>
                  </a:txBody>
                  <a:tcPr anchor="ctr"/>
                </a:tc>
                <a:extLst>
                  <a:ext uri="{0D108BD9-81ED-4DB2-BD59-A6C34878D82A}">
                    <a16:rowId xmlns:a16="http://schemas.microsoft.com/office/drawing/2014/main" val="10001"/>
                  </a:ext>
                </a:extLst>
              </a:tr>
            </a:tbl>
          </a:graphicData>
        </a:graphic>
      </p:graphicFrame>
      <p:grpSp>
        <p:nvGrpSpPr>
          <p:cNvPr id="7" name="Group 6"/>
          <p:cNvGrpSpPr/>
          <p:nvPr/>
        </p:nvGrpSpPr>
        <p:grpSpPr>
          <a:xfrm>
            <a:off x="4876800" y="734370"/>
            <a:ext cx="3657600" cy="702000"/>
            <a:chOff x="0" y="0"/>
            <a:chExt cx="3657600" cy="702000"/>
          </a:xfrm>
        </p:grpSpPr>
        <p:sp>
          <p:nvSpPr>
            <p:cNvPr id="8" name="Rounded Rectangle 7"/>
            <p:cNvSpPr/>
            <p:nvPr/>
          </p:nvSpPr>
          <p:spPr>
            <a:xfrm>
              <a:off x="0" y="0"/>
              <a:ext cx="3657600" cy="702000"/>
            </a:xfrm>
            <a:prstGeom prst="roundRect">
              <a:avLst/>
            </a:prstGeom>
            <a:solidFill>
              <a:srgbClr val="FFC000"/>
            </a:solidFill>
            <a:ln>
              <a:solidFill>
                <a:schemeClr val="accent4">
                  <a:lumMod val="75000"/>
                </a:schemeClr>
              </a:solidFill>
            </a:ln>
          </p:spPr>
          <p:style>
            <a:lnRef idx="2">
              <a:scrgbClr r="0" g="0" b="0"/>
            </a:lnRef>
            <a:fillRef idx="1">
              <a:scrgbClr r="0" g="0" b="0"/>
            </a:fillRef>
            <a:effectRef idx="0">
              <a:schemeClr val="accent1">
                <a:hueOff val="0"/>
                <a:satOff val="0"/>
                <a:lumOff val="0"/>
                <a:alphaOff val="0"/>
              </a:schemeClr>
            </a:effectRef>
            <a:fontRef idx="minor">
              <a:schemeClr val="lt1"/>
            </a:fontRef>
          </p:style>
        </p:sp>
        <p:sp>
          <p:nvSpPr>
            <p:cNvPr id="10" name="Rounded Rectangle 4"/>
            <p:cNvSpPr txBox="1"/>
            <p:nvPr/>
          </p:nvSpPr>
          <p:spPr>
            <a:xfrm>
              <a:off x="34269" y="34269"/>
              <a:ext cx="3589062" cy="633462"/>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95250" tIns="95250" rIns="95250" bIns="95250" numCol="1" spcCol="1270" anchor="ctr" anchorCtr="0">
              <a:noAutofit/>
            </a:bodyPr>
            <a:lstStyle/>
            <a:p>
              <a:pPr lvl="0" algn="ctr" defTabSz="1111250" rtl="0">
                <a:lnSpc>
                  <a:spcPct val="90000"/>
                </a:lnSpc>
                <a:spcBef>
                  <a:spcPct val="0"/>
                </a:spcBef>
                <a:spcAft>
                  <a:spcPct val="35000"/>
                </a:spcAft>
              </a:pPr>
              <a:r>
                <a:rPr lang="en-GB" sz="2500" b="0" kern="1200" noProof="0" dirty="0" smtClean="0">
                  <a:solidFill>
                    <a:schemeClr val="accent5">
                      <a:lumMod val="75000"/>
                    </a:schemeClr>
                  </a:solidFill>
                </a:rPr>
                <a:t>Motor Add </a:t>
              </a:r>
              <a:r>
                <a:rPr lang="en-GB" sz="2500" b="0" kern="1200" noProof="0" dirty="0" err="1" smtClean="0">
                  <a:solidFill>
                    <a:schemeClr val="accent5">
                      <a:lumMod val="75000"/>
                    </a:schemeClr>
                  </a:solidFill>
                </a:rPr>
                <a:t>Ons</a:t>
              </a:r>
              <a:endParaRPr lang="en-GB" sz="2500" b="0" kern="1200" noProof="0" dirty="0">
                <a:solidFill>
                  <a:schemeClr val="accent5">
                    <a:lumMod val="75000"/>
                  </a:schemeClr>
                </a:solidFill>
              </a:endParaRPr>
            </a:p>
          </p:txBody>
        </p:sp>
      </p:grpSp>
      <p:sp>
        <p:nvSpPr>
          <p:cNvPr id="11" name="Rectangle 1"/>
          <p:cNvSpPr>
            <a:spLocks noChangeArrowheads="1"/>
          </p:cNvSpPr>
          <p:nvPr/>
        </p:nvSpPr>
        <p:spPr bwMode="auto">
          <a:xfrm>
            <a:off x="0" y="6215062"/>
            <a:ext cx="9144000" cy="642938"/>
          </a:xfrm>
          <a:prstGeom prst="rect">
            <a:avLst/>
          </a:prstGeom>
          <a:solidFill>
            <a:srgbClr val="FFC000"/>
          </a:solidFill>
          <a:ln w="9525">
            <a:noFill/>
            <a:round/>
            <a:headEnd/>
            <a:tailEnd/>
          </a:ln>
          <a:effectLst/>
        </p:spPr>
        <p:txBody>
          <a:bodyPr wrap="none" lIns="82954" tIns="41477" rIns="82954" bIns="41477"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IN" sz="1800" i="0" u="none" strike="noStrike" kern="0" normalizeH="0" baseline="0" noProof="0" dirty="0" smtClean="0">
                <a:ln w="0"/>
                <a:effectLst>
                  <a:outerShdw blurRad="38100" dist="19050" dir="2700000" algn="tl" rotWithShape="0">
                    <a:schemeClr val="dk1">
                      <a:alpha val="40000"/>
                    </a:schemeClr>
                  </a:outerShdw>
                </a:effectLst>
                <a:uLnTx/>
                <a:uFillTx/>
                <a:latin typeface="Calibri"/>
                <a:cs typeface="Arial" panose="020B0604020202020204" pitchFamily="34" charset="0"/>
              </a:rPr>
              <a:t>UNITED INDIA INSURANCE COMPANY LIMITED</a:t>
            </a:r>
            <a:endParaRPr kumimoji="0" lang="en-IN" sz="1800" i="0" u="none" strike="noStrike" kern="0" normalizeH="0" baseline="0" noProof="0" dirty="0">
              <a:ln w="0"/>
              <a:effectLst>
                <a:outerShdw blurRad="38100" dist="19050" dir="2700000" algn="tl" rotWithShape="0">
                  <a:schemeClr val="dk1">
                    <a:alpha val="40000"/>
                  </a:schemeClr>
                </a:outerShdw>
              </a:effectLst>
              <a:uLnTx/>
              <a:uFillTx/>
              <a:latin typeface="Calibri"/>
              <a:cs typeface="Arial" panose="020B0604020202020204" pitchFamily="34" charset="0"/>
            </a:endParaRPr>
          </a:p>
        </p:txBody>
      </p:sp>
      <p:pic>
        <p:nvPicPr>
          <p:cNvPr id="12"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9850" y="6265862"/>
            <a:ext cx="858838" cy="554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graphicFrame>
        <p:nvGraphicFramePr>
          <p:cNvPr id="2" name="Object 1"/>
          <p:cNvGraphicFramePr>
            <a:graphicFrameLocks noChangeAspect="1"/>
          </p:cNvGraphicFramePr>
          <p:nvPr>
            <p:extLst>
              <p:ext uri="{D42A27DB-BD31-4B8C-83A1-F6EECF244321}">
                <p14:modId xmlns:p14="http://schemas.microsoft.com/office/powerpoint/2010/main" val="723804159"/>
              </p:ext>
            </p:extLst>
          </p:nvPr>
        </p:nvGraphicFramePr>
        <p:xfrm>
          <a:off x="454025" y="3124200"/>
          <a:ext cx="8228013" cy="2176463"/>
        </p:xfrm>
        <a:graphic>
          <a:graphicData uri="http://schemas.openxmlformats.org/presentationml/2006/ole">
            <mc:AlternateContent xmlns:mc="http://schemas.openxmlformats.org/markup-compatibility/2006">
              <mc:Choice xmlns:v="urn:schemas-microsoft-com:vml" Requires="v">
                <p:oleObj spid="_x0000_s3175" name="Document" r:id="rId5" imgW="5729270" imgH="1514783" progId="Word.Document.12">
                  <p:embed/>
                </p:oleObj>
              </mc:Choice>
              <mc:Fallback>
                <p:oleObj name="Document" r:id="rId5" imgW="5729270" imgH="1514783" progId="Word.Document.12">
                  <p:embed/>
                  <p:pic>
                    <p:nvPicPr>
                      <p:cNvPr id="0" name=""/>
                      <p:cNvPicPr/>
                      <p:nvPr/>
                    </p:nvPicPr>
                    <p:blipFill>
                      <a:blip r:embed="rId6"/>
                      <a:stretch>
                        <a:fillRect/>
                      </a:stretch>
                    </p:blipFill>
                    <p:spPr>
                      <a:xfrm>
                        <a:off x="454025" y="3124200"/>
                        <a:ext cx="8228013" cy="2176463"/>
                      </a:xfrm>
                      <a:prstGeom prst="rect">
                        <a:avLst/>
                      </a:prstGeom>
                    </p:spPr>
                  </p:pic>
                </p:oleObj>
              </mc:Fallback>
            </mc:AlternateContent>
          </a:graphicData>
        </a:graphic>
      </p:graphicFrame>
    </p:spTree>
    <p:extLst>
      <p:ext uri="{BB962C8B-B14F-4D97-AF65-F5344CB8AC3E}">
        <p14:creationId xmlns:p14="http://schemas.microsoft.com/office/powerpoint/2010/main" val="130803550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motor.jpg"/>
          <p:cNvPicPr>
            <a:picLocks noChangeAspect="1"/>
          </p:cNvPicPr>
          <p:nvPr/>
        </p:nvPicPr>
        <p:blipFill>
          <a:blip r:embed="rId2" cstate="print">
            <a:duotone>
              <a:schemeClr val="accent1">
                <a:shade val="45000"/>
                <a:satMod val="135000"/>
              </a:schemeClr>
              <a:prstClr val="white"/>
            </a:duotone>
            <a:lum contrast="2000"/>
          </a:blip>
          <a:stretch>
            <a:fillRect/>
          </a:stretch>
        </p:blipFill>
        <p:spPr>
          <a:xfrm>
            <a:off x="457200" y="228600"/>
            <a:ext cx="8229600" cy="1219200"/>
          </a:xfrm>
          <a:prstGeom prst="rect">
            <a:avLst/>
          </a:prstGeom>
          <a:ln>
            <a:solidFill>
              <a:schemeClr val="bg1"/>
            </a:solidFill>
          </a:ln>
          <a:effectLst>
            <a:glow rad="101600">
              <a:schemeClr val="bg2">
                <a:lumMod val="90000"/>
                <a:alpha val="60000"/>
              </a:schemeClr>
            </a:glow>
            <a:reflection blurRad="6350" stA="50000" endA="300" endPos="55000" dir="5400000" sy="-100000" algn="bl" rotWithShape="0"/>
          </a:effectLst>
        </p:spPr>
      </p:pic>
      <p:graphicFrame>
        <p:nvGraphicFramePr>
          <p:cNvPr id="5" name="Table 4"/>
          <p:cNvGraphicFramePr>
            <a:graphicFrameLocks noGrp="1"/>
          </p:cNvGraphicFramePr>
          <p:nvPr>
            <p:extLst>
              <p:ext uri="{D42A27DB-BD31-4B8C-83A1-F6EECF244321}">
                <p14:modId xmlns:p14="http://schemas.microsoft.com/office/powerpoint/2010/main" val="3563157209"/>
              </p:ext>
            </p:extLst>
          </p:nvPr>
        </p:nvGraphicFramePr>
        <p:xfrm>
          <a:off x="457200" y="1676400"/>
          <a:ext cx="8229600" cy="4463935"/>
        </p:xfrm>
        <a:graphic>
          <a:graphicData uri="http://schemas.openxmlformats.org/drawingml/2006/table">
            <a:tbl>
              <a:tblPr firstRow="1" bandRow="1">
                <a:tableStyleId>{5C22544A-7EE6-4342-B048-85BDC9FD1C3A}</a:tableStyleId>
              </a:tblPr>
              <a:tblGrid>
                <a:gridCol w="8229600">
                  <a:extLst>
                    <a:ext uri="{9D8B030D-6E8A-4147-A177-3AD203B41FA5}">
                      <a16:colId xmlns:a16="http://schemas.microsoft.com/office/drawing/2014/main" val="20000"/>
                    </a:ext>
                  </a:extLst>
                </a:gridCol>
              </a:tblGrid>
              <a:tr h="519545">
                <a:tc>
                  <a:txBody>
                    <a:bodyPr/>
                    <a:lstStyle/>
                    <a:p>
                      <a:pPr algn="ctr">
                        <a:lnSpc>
                          <a:spcPct val="150000"/>
                        </a:lnSpc>
                      </a:pPr>
                      <a:r>
                        <a:rPr lang="en-US" sz="2400" b="0" dirty="0" smtClean="0">
                          <a:solidFill>
                            <a:schemeClr val="accent5">
                              <a:lumMod val="75000"/>
                            </a:schemeClr>
                          </a:solidFill>
                          <a:latin typeface="Calibri" pitchFamily="34" charset="0"/>
                          <a:cs typeface="Calibri" pitchFamily="34" charset="0"/>
                        </a:rPr>
                        <a:t>6.Personal</a:t>
                      </a:r>
                      <a:r>
                        <a:rPr lang="en-US" sz="2400" b="0" baseline="0" dirty="0" smtClean="0">
                          <a:solidFill>
                            <a:schemeClr val="accent5">
                              <a:lumMod val="75000"/>
                            </a:schemeClr>
                          </a:solidFill>
                          <a:latin typeface="Calibri" pitchFamily="34" charset="0"/>
                          <a:cs typeface="Calibri" pitchFamily="34" charset="0"/>
                        </a:rPr>
                        <a:t> Effects</a:t>
                      </a:r>
                      <a:endParaRPr lang="en-US" sz="2400" b="0" dirty="0">
                        <a:solidFill>
                          <a:schemeClr val="accent5">
                            <a:lumMod val="75000"/>
                          </a:schemeClr>
                        </a:solidFill>
                        <a:latin typeface="Calibri" pitchFamily="34" charset="0"/>
                        <a:cs typeface="Calibri" pitchFamily="34" charset="0"/>
                      </a:endParaRPr>
                    </a:p>
                  </a:txBody>
                  <a:tcPr anchor="ctr">
                    <a:solidFill>
                      <a:srgbClr val="FFC000"/>
                    </a:solidFill>
                  </a:tcPr>
                </a:tc>
                <a:extLst>
                  <a:ext uri="{0D108BD9-81ED-4DB2-BD59-A6C34878D82A}">
                    <a16:rowId xmlns:a16="http://schemas.microsoft.com/office/drawing/2014/main" val="10000"/>
                  </a:ext>
                </a:extLst>
              </a:tr>
              <a:tr h="3823855">
                <a:tc>
                  <a:txBody>
                    <a:bodyPr/>
                    <a:lstStyle/>
                    <a:p>
                      <a:pPr marL="58738" indent="0">
                        <a:lnSpc>
                          <a:spcPct val="100000"/>
                        </a:lnSpc>
                        <a:buFont typeface="Arial" panose="020B0604020202020204" pitchFamily="34" charset="0"/>
                        <a:buNone/>
                      </a:pPr>
                      <a:r>
                        <a:rPr lang="en-US" sz="2000" b="0" dirty="0" smtClean="0">
                          <a:latin typeface="Calibri" pitchFamily="34" charset="0"/>
                          <a:cs typeface="Calibri" pitchFamily="34" charset="0"/>
                        </a:rPr>
                        <a:t>SCOPE:</a:t>
                      </a:r>
                      <a:r>
                        <a:rPr lang="en-US" sz="2000" b="0" baseline="0" dirty="0" smtClean="0">
                          <a:latin typeface="Calibri" pitchFamily="34" charset="0"/>
                          <a:cs typeface="Calibri" pitchFamily="34" charset="0"/>
                        </a:rPr>
                        <a:t> Applicable to Private Car Package Policy Only</a:t>
                      </a:r>
                    </a:p>
                    <a:p>
                      <a:pPr marL="58738" indent="0">
                        <a:lnSpc>
                          <a:spcPct val="100000"/>
                        </a:lnSpc>
                        <a:buFont typeface="Arial" panose="020B0604020202020204" pitchFamily="34" charset="0"/>
                        <a:buNone/>
                      </a:pPr>
                      <a:r>
                        <a:rPr lang="en-US" sz="2000" b="0" baseline="0" dirty="0" smtClean="0">
                          <a:latin typeface="Calibri" pitchFamily="34" charset="0"/>
                          <a:cs typeface="Calibri" pitchFamily="34" charset="0"/>
                        </a:rPr>
                        <a:t>RISK COVERED:</a:t>
                      </a:r>
                    </a:p>
                    <a:p>
                      <a:pPr marL="58738" indent="0">
                        <a:lnSpc>
                          <a:spcPct val="100000"/>
                        </a:lnSpc>
                        <a:buFont typeface="Arial" panose="020B0604020202020204" pitchFamily="34" charset="0"/>
                        <a:buNone/>
                      </a:pPr>
                      <a:r>
                        <a:rPr lang="en-US" sz="2000" b="0" baseline="0" dirty="0" smtClean="0">
                          <a:latin typeface="Calibri" pitchFamily="34" charset="0"/>
                          <a:cs typeface="Calibri" pitchFamily="34" charset="0"/>
                        </a:rPr>
                        <a:t>Reimbursement of loss of personal effects of the insured provided there is a valid claim under the OD section </a:t>
                      </a:r>
                    </a:p>
                    <a:p>
                      <a:pPr marL="58738" indent="0">
                        <a:lnSpc>
                          <a:spcPct val="100000"/>
                        </a:lnSpc>
                        <a:buFont typeface="Arial" panose="020B0604020202020204" pitchFamily="34" charset="0"/>
                        <a:buNone/>
                      </a:pPr>
                      <a:r>
                        <a:rPr lang="en-US" sz="2000" b="0" baseline="0" dirty="0" smtClean="0">
                          <a:latin typeface="Calibri" pitchFamily="34" charset="0"/>
                          <a:cs typeface="Calibri" pitchFamily="34" charset="0"/>
                        </a:rPr>
                        <a:t>TERMS AND CONDITIONS:</a:t>
                      </a:r>
                    </a:p>
                    <a:p>
                      <a:pPr marL="401638" indent="-342900">
                        <a:lnSpc>
                          <a:spcPct val="100000"/>
                        </a:lnSpc>
                        <a:buFont typeface="Arial" panose="020B0604020202020204" pitchFamily="34" charset="0"/>
                        <a:buChar char="•"/>
                      </a:pPr>
                      <a:r>
                        <a:rPr lang="en-US" sz="2000" b="0" baseline="0" dirty="0" smtClean="0">
                          <a:latin typeface="Calibri" pitchFamily="34" charset="0"/>
                          <a:cs typeface="Calibri" pitchFamily="34" charset="0"/>
                        </a:rPr>
                        <a:t>Payout in one year not to exceed SI Opted for.</a:t>
                      </a:r>
                    </a:p>
                    <a:p>
                      <a:pPr marL="401638" indent="-342900">
                        <a:lnSpc>
                          <a:spcPct val="100000"/>
                        </a:lnSpc>
                        <a:buFont typeface="Arial" panose="020B0604020202020204" pitchFamily="34" charset="0"/>
                        <a:buChar char="•"/>
                      </a:pPr>
                      <a:r>
                        <a:rPr lang="en-US" sz="2000" b="0" baseline="0" dirty="0" smtClean="0">
                          <a:latin typeface="Calibri" pitchFamily="34" charset="0"/>
                          <a:cs typeface="Calibri" pitchFamily="34" charset="0"/>
                        </a:rPr>
                        <a:t>Filing of Police report is mandatory FIR, DDR, or ROZ </a:t>
                      </a:r>
                      <a:r>
                        <a:rPr lang="en-US" sz="2000" b="0" baseline="0" dirty="0" err="1" smtClean="0">
                          <a:latin typeface="Calibri" pitchFamily="34" charset="0"/>
                          <a:cs typeface="Calibri" pitchFamily="34" charset="0"/>
                        </a:rPr>
                        <a:t>Namcha</a:t>
                      </a:r>
                      <a:r>
                        <a:rPr lang="en-US" sz="2000" b="0" baseline="0" dirty="0" smtClean="0">
                          <a:latin typeface="Calibri" pitchFamily="34" charset="0"/>
                          <a:cs typeface="Calibri" pitchFamily="34" charset="0"/>
                        </a:rPr>
                        <a:t> as per the prevalent practice.</a:t>
                      </a:r>
                    </a:p>
                    <a:p>
                      <a:pPr marL="401638" indent="-342900">
                        <a:lnSpc>
                          <a:spcPct val="100000"/>
                        </a:lnSpc>
                        <a:buFont typeface="Arial" panose="020B0604020202020204" pitchFamily="34" charset="0"/>
                        <a:buChar char="•"/>
                      </a:pPr>
                      <a:r>
                        <a:rPr lang="en-US" sz="2000" b="0" baseline="0" dirty="0" smtClean="0">
                          <a:latin typeface="Calibri" pitchFamily="34" charset="0"/>
                          <a:cs typeface="Calibri" pitchFamily="34" charset="0"/>
                        </a:rPr>
                        <a:t>Loss of valuables, cash/</a:t>
                      </a:r>
                      <a:r>
                        <a:rPr lang="en-US" sz="2000" b="0" baseline="0" dirty="0" err="1" smtClean="0">
                          <a:latin typeface="Calibri" pitchFamily="34" charset="0"/>
                          <a:cs typeface="Calibri" pitchFamily="34" charset="0"/>
                        </a:rPr>
                        <a:t>cheques</a:t>
                      </a:r>
                      <a:r>
                        <a:rPr lang="en-US" sz="2000" b="0" baseline="0" dirty="0" smtClean="0">
                          <a:latin typeface="Calibri" pitchFamily="34" charset="0"/>
                          <a:cs typeface="Calibri" pitchFamily="34" charset="0"/>
                        </a:rPr>
                        <a:t>, Laptop, Mobile and Business samples excluded</a:t>
                      </a:r>
                      <a:endParaRPr lang="en-US" sz="2000" b="0" dirty="0" smtClean="0">
                        <a:latin typeface="Calibri" pitchFamily="34" charset="0"/>
                        <a:cs typeface="Calibri" pitchFamily="34" charset="0"/>
                      </a:endParaRPr>
                    </a:p>
                  </a:txBody>
                  <a:tcPr anchor="ctr"/>
                </a:tc>
                <a:extLst>
                  <a:ext uri="{0D108BD9-81ED-4DB2-BD59-A6C34878D82A}">
                    <a16:rowId xmlns:a16="http://schemas.microsoft.com/office/drawing/2014/main" val="10001"/>
                  </a:ext>
                </a:extLst>
              </a:tr>
            </a:tbl>
          </a:graphicData>
        </a:graphic>
      </p:graphicFrame>
      <p:grpSp>
        <p:nvGrpSpPr>
          <p:cNvPr id="7" name="Group 6"/>
          <p:cNvGrpSpPr/>
          <p:nvPr/>
        </p:nvGrpSpPr>
        <p:grpSpPr>
          <a:xfrm>
            <a:off x="4876800" y="734370"/>
            <a:ext cx="3657600" cy="702000"/>
            <a:chOff x="0" y="0"/>
            <a:chExt cx="3657600" cy="702000"/>
          </a:xfrm>
        </p:grpSpPr>
        <p:sp>
          <p:nvSpPr>
            <p:cNvPr id="8" name="Rounded Rectangle 7"/>
            <p:cNvSpPr/>
            <p:nvPr/>
          </p:nvSpPr>
          <p:spPr>
            <a:xfrm>
              <a:off x="0" y="0"/>
              <a:ext cx="3657600" cy="702000"/>
            </a:xfrm>
            <a:prstGeom prst="roundRect">
              <a:avLst/>
            </a:prstGeom>
            <a:solidFill>
              <a:srgbClr val="FFC000"/>
            </a:solidFill>
            <a:ln>
              <a:solidFill>
                <a:schemeClr val="accent4">
                  <a:lumMod val="75000"/>
                </a:schemeClr>
              </a:solidFill>
            </a:ln>
          </p:spPr>
          <p:style>
            <a:lnRef idx="2">
              <a:scrgbClr r="0" g="0" b="0"/>
            </a:lnRef>
            <a:fillRef idx="1">
              <a:scrgbClr r="0" g="0" b="0"/>
            </a:fillRef>
            <a:effectRef idx="0">
              <a:schemeClr val="accent1">
                <a:hueOff val="0"/>
                <a:satOff val="0"/>
                <a:lumOff val="0"/>
                <a:alphaOff val="0"/>
              </a:schemeClr>
            </a:effectRef>
            <a:fontRef idx="minor">
              <a:schemeClr val="lt1"/>
            </a:fontRef>
          </p:style>
        </p:sp>
        <p:sp>
          <p:nvSpPr>
            <p:cNvPr id="10" name="Rounded Rectangle 4"/>
            <p:cNvSpPr txBox="1"/>
            <p:nvPr/>
          </p:nvSpPr>
          <p:spPr>
            <a:xfrm>
              <a:off x="34269" y="34269"/>
              <a:ext cx="3589062" cy="633462"/>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95250" tIns="95250" rIns="95250" bIns="95250" numCol="1" spcCol="1270" anchor="ctr" anchorCtr="0">
              <a:noAutofit/>
            </a:bodyPr>
            <a:lstStyle/>
            <a:p>
              <a:pPr lvl="0" algn="ctr" defTabSz="1111250" rtl="0">
                <a:lnSpc>
                  <a:spcPct val="90000"/>
                </a:lnSpc>
                <a:spcBef>
                  <a:spcPct val="0"/>
                </a:spcBef>
                <a:spcAft>
                  <a:spcPct val="35000"/>
                </a:spcAft>
              </a:pPr>
              <a:r>
                <a:rPr lang="en-GB" sz="2500" b="0" kern="1200" noProof="0" dirty="0" smtClean="0">
                  <a:solidFill>
                    <a:schemeClr val="accent5">
                      <a:lumMod val="75000"/>
                    </a:schemeClr>
                  </a:solidFill>
                </a:rPr>
                <a:t>Motor Add </a:t>
              </a:r>
              <a:r>
                <a:rPr lang="en-GB" sz="2500" b="0" kern="1200" noProof="0" dirty="0" err="1" smtClean="0">
                  <a:solidFill>
                    <a:schemeClr val="accent5">
                      <a:lumMod val="75000"/>
                    </a:schemeClr>
                  </a:solidFill>
                </a:rPr>
                <a:t>Ons</a:t>
              </a:r>
              <a:endParaRPr lang="en-GB" sz="2500" b="0" kern="1200" noProof="0" dirty="0">
                <a:solidFill>
                  <a:schemeClr val="accent5">
                    <a:lumMod val="75000"/>
                  </a:schemeClr>
                </a:solidFill>
              </a:endParaRPr>
            </a:p>
          </p:txBody>
        </p:sp>
      </p:grpSp>
      <p:sp>
        <p:nvSpPr>
          <p:cNvPr id="11" name="Rectangle 1"/>
          <p:cNvSpPr>
            <a:spLocks noChangeArrowheads="1"/>
          </p:cNvSpPr>
          <p:nvPr/>
        </p:nvSpPr>
        <p:spPr bwMode="auto">
          <a:xfrm>
            <a:off x="0" y="6215062"/>
            <a:ext cx="9144000" cy="642938"/>
          </a:xfrm>
          <a:prstGeom prst="rect">
            <a:avLst/>
          </a:prstGeom>
          <a:solidFill>
            <a:srgbClr val="FFC000"/>
          </a:solidFill>
          <a:ln w="9525">
            <a:noFill/>
            <a:round/>
            <a:headEnd/>
            <a:tailEnd/>
          </a:ln>
          <a:effectLst/>
        </p:spPr>
        <p:txBody>
          <a:bodyPr wrap="none" lIns="82954" tIns="41477" rIns="82954" bIns="41477"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IN" sz="1800" i="0" u="none" strike="noStrike" kern="0" normalizeH="0" baseline="0" noProof="0" dirty="0" smtClean="0">
                <a:ln w="0"/>
                <a:effectLst>
                  <a:outerShdw blurRad="38100" dist="19050" dir="2700000" algn="tl" rotWithShape="0">
                    <a:schemeClr val="dk1">
                      <a:alpha val="40000"/>
                    </a:schemeClr>
                  </a:outerShdw>
                </a:effectLst>
                <a:uLnTx/>
                <a:uFillTx/>
                <a:latin typeface="Calibri"/>
                <a:cs typeface="Arial" panose="020B0604020202020204" pitchFamily="34" charset="0"/>
              </a:rPr>
              <a:t>UNITED INDIA INSURANCE COMPANY LIMITED</a:t>
            </a:r>
            <a:endParaRPr kumimoji="0" lang="en-IN" sz="1800" i="0" u="none" strike="noStrike" kern="0" normalizeH="0" baseline="0" noProof="0" dirty="0">
              <a:ln w="0"/>
              <a:effectLst>
                <a:outerShdw blurRad="38100" dist="19050" dir="2700000" algn="tl" rotWithShape="0">
                  <a:schemeClr val="dk1">
                    <a:alpha val="40000"/>
                  </a:schemeClr>
                </a:outerShdw>
              </a:effectLst>
              <a:uLnTx/>
              <a:uFillTx/>
              <a:latin typeface="Calibri"/>
              <a:cs typeface="Arial" panose="020B0604020202020204" pitchFamily="34" charset="0"/>
            </a:endParaRPr>
          </a:p>
        </p:txBody>
      </p:sp>
      <p:pic>
        <p:nvPicPr>
          <p:cNvPr id="1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9850" y="6265862"/>
            <a:ext cx="858838" cy="554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spTree>
    <p:extLst>
      <p:ext uri="{BB962C8B-B14F-4D97-AF65-F5344CB8AC3E}">
        <p14:creationId xmlns:p14="http://schemas.microsoft.com/office/powerpoint/2010/main" val="385685457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motor.jpg"/>
          <p:cNvPicPr>
            <a:picLocks noChangeAspect="1"/>
          </p:cNvPicPr>
          <p:nvPr/>
        </p:nvPicPr>
        <p:blipFill>
          <a:blip r:embed="rId3" cstate="print">
            <a:duotone>
              <a:schemeClr val="accent1">
                <a:shade val="45000"/>
                <a:satMod val="135000"/>
              </a:schemeClr>
              <a:prstClr val="white"/>
            </a:duotone>
            <a:lum contrast="2000"/>
          </a:blip>
          <a:stretch>
            <a:fillRect/>
          </a:stretch>
        </p:blipFill>
        <p:spPr>
          <a:xfrm>
            <a:off x="457200" y="228600"/>
            <a:ext cx="8229600" cy="1219200"/>
          </a:xfrm>
          <a:prstGeom prst="rect">
            <a:avLst/>
          </a:prstGeom>
          <a:ln>
            <a:solidFill>
              <a:schemeClr val="bg1"/>
            </a:solidFill>
          </a:ln>
          <a:effectLst>
            <a:glow rad="101600">
              <a:schemeClr val="bg2">
                <a:lumMod val="90000"/>
                <a:alpha val="60000"/>
              </a:schemeClr>
            </a:glow>
            <a:reflection blurRad="6350" stA="50000" endA="300" endPos="55000" dir="5400000" sy="-100000" algn="bl" rotWithShape="0"/>
          </a:effectLst>
        </p:spPr>
      </p:pic>
      <p:graphicFrame>
        <p:nvGraphicFramePr>
          <p:cNvPr id="5" name="Table 4"/>
          <p:cNvGraphicFramePr>
            <a:graphicFrameLocks noGrp="1"/>
          </p:cNvGraphicFramePr>
          <p:nvPr>
            <p:extLst>
              <p:ext uri="{D42A27DB-BD31-4B8C-83A1-F6EECF244321}">
                <p14:modId xmlns:p14="http://schemas.microsoft.com/office/powerpoint/2010/main" val="2793835416"/>
              </p:ext>
            </p:extLst>
          </p:nvPr>
        </p:nvGraphicFramePr>
        <p:xfrm>
          <a:off x="457200" y="1676400"/>
          <a:ext cx="8229600" cy="4463935"/>
        </p:xfrm>
        <a:graphic>
          <a:graphicData uri="http://schemas.openxmlformats.org/drawingml/2006/table">
            <a:tbl>
              <a:tblPr firstRow="1" bandRow="1">
                <a:tableStyleId>{5C22544A-7EE6-4342-B048-85BDC9FD1C3A}</a:tableStyleId>
              </a:tblPr>
              <a:tblGrid>
                <a:gridCol w="8229600">
                  <a:extLst>
                    <a:ext uri="{9D8B030D-6E8A-4147-A177-3AD203B41FA5}">
                      <a16:colId xmlns:a16="http://schemas.microsoft.com/office/drawing/2014/main" val="20000"/>
                    </a:ext>
                  </a:extLst>
                </a:gridCol>
              </a:tblGrid>
              <a:tr h="519545">
                <a:tc>
                  <a:txBody>
                    <a:bodyPr/>
                    <a:lstStyle/>
                    <a:p>
                      <a:pPr algn="ctr">
                        <a:lnSpc>
                          <a:spcPct val="150000"/>
                        </a:lnSpc>
                      </a:pPr>
                      <a:r>
                        <a:rPr lang="en-US" sz="2400" b="0" dirty="0" smtClean="0">
                          <a:solidFill>
                            <a:schemeClr val="accent5">
                              <a:lumMod val="75000"/>
                            </a:schemeClr>
                          </a:solidFill>
                          <a:latin typeface="Calibri" pitchFamily="34" charset="0"/>
                          <a:cs typeface="Calibri" pitchFamily="34" charset="0"/>
                        </a:rPr>
                        <a:t>Personal</a:t>
                      </a:r>
                      <a:r>
                        <a:rPr lang="en-US" sz="2400" b="0" baseline="0" dirty="0" smtClean="0">
                          <a:solidFill>
                            <a:schemeClr val="accent5">
                              <a:lumMod val="75000"/>
                            </a:schemeClr>
                          </a:solidFill>
                          <a:latin typeface="Calibri" pitchFamily="34" charset="0"/>
                          <a:cs typeface="Calibri" pitchFamily="34" charset="0"/>
                        </a:rPr>
                        <a:t> Effects Contd..</a:t>
                      </a:r>
                      <a:endParaRPr lang="en-US" sz="2400" b="0" dirty="0">
                        <a:solidFill>
                          <a:schemeClr val="accent5">
                            <a:lumMod val="75000"/>
                          </a:schemeClr>
                        </a:solidFill>
                        <a:latin typeface="Calibri" pitchFamily="34" charset="0"/>
                        <a:cs typeface="Calibri" pitchFamily="34" charset="0"/>
                      </a:endParaRPr>
                    </a:p>
                  </a:txBody>
                  <a:tcPr anchor="ctr">
                    <a:solidFill>
                      <a:srgbClr val="FFC000"/>
                    </a:solidFill>
                  </a:tcPr>
                </a:tc>
                <a:extLst>
                  <a:ext uri="{0D108BD9-81ED-4DB2-BD59-A6C34878D82A}">
                    <a16:rowId xmlns:a16="http://schemas.microsoft.com/office/drawing/2014/main" val="10000"/>
                  </a:ext>
                </a:extLst>
              </a:tr>
              <a:tr h="3823855">
                <a:tc>
                  <a:txBody>
                    <a:bodyPr/>
                    <a:lstStyle/>
                    <a:p>
                      <a:pPr marL="58738" indent="0">
                        <a:lnSpc>
                          <a:spcPct val="100000"/>
                        </a:lnSpc>
                        <a:buFont typeface="Arial" panose="020B0604020202020204" pitchFamily="34" charset="0"/>
                        <a:buNone/>
                      </a:pPr>
                      <a:r>
                        <a:rPr lang="en-US" sz="2000" b="1" dirty="0" smtClean="0">
                          <a:latin typeface="Calibri" pitchFamily="34" charset="0"/>
                          <a:cs typeface="Calibri" pitchFamily="34" charset="0"/>
                        </a:rPr>
                        <a:t>PREMIUM</a:t>
                      </a:r>
                      <a:r>
                        <a:rPr lang="en-US" sz="2000" b="1" baseline="0" dirty="0" smtClean="0">
                          <a:latin typeface="Calibri" pitchFamily="34" charset="0"/>
                          <a:cs typeface="Calibri" pitchFamily="34" charset="0"/>
                        </a:rPr>
                        <a:t> TABLE:</a:t>
                      </a:r>
                    </a:p>
                    <a:p>
                      <a:pPr marL="58738" indent="0">
                        <a:lnSpc>
                          <a:spcPct val="100000"/>
                        </a:lnSpc>
                        <a:buFont typeface="Arial" panose="020B0604020202020204" pitchFamily="34" charset="0"/>
                        <a:buNone/>
                      </a:pPr>
                      <a:endParaRPr lang="en-US" sz="2000" b="1" baseline="0" dirty="0" smtClean="0">
                        <a:latin typeface="Calibri" pitchFamily="34" charset="0"/>
                        <a:cs typeface="Calibri" pitchFamily="34" charset="0"/>
                      </a:endParaRPr>
                    </a:p>
                    <a:p>
                      <a:pPr marL="58738" indent="0">
                        <a:lnSpc>
                          <a:spcPct val="100000"/>
                        </a:lnSpc>
                        <a:buFont typeface="Arial" panose="020B0604020202020204" pitchFamily="34" charset="0"/>
                        <a:buNone/>
                      </a:pPr>
                      <a:endParaRPr lang="en-US" sz="2000" b="1" baseline="0" dirty="0" smtClean="0">
                        <a:latin typeface="Calibri" pitchFamily="34" charset="0"/>
                        <a:cs typeface="Calibri" pitchFamily="34" charset="0"/>
                      </a:endParaRPr>
                    </a:p>
                    <a:p>
                      <a:pPr marL="58738" indent="0">
                        <a:lnSpc>
                          <a:spcPct val="100000"/>
                        </a:lnSpc>
                        <a:buFont typeface="Arial" panose="020B0604020202020204" pitchFamily="34" charset="0"/>
                        <a:buNone/>
                      </a:pPr>
                      <a:endParaRPr lang="en-US" sz="2000" b="1" baseline="0" dirty="0" smtClean="0">
                        <a:latin typeface="Calibri" pitchFamily="34" charset="0"/>
                        <a:cs typeface="Calibri" pitchFamily="34" charset="0"/>
                      </a:endParaRPr>
                    </a:p>
                    <a:p>
                      <a:pPr marL="58738" indent="0">
                        <a:lnSpc>
                          <a:spcPct val="100000"/>
                        </a:lnSpc>
                        <a:buFont typeface="Arial" panose="020B0604020202020204" pitchFamily="34" charset="0"/>
                        <a:buNone/>
                      </a:pPr>
                      <a:endParaRPr lang="en-US" sz="2000" b="1" baseline="0" dirty="0" smtClean="0">
                        <a:latin typeface="Calibri" pitchFamily="34" charset="0"/>
                        <a:cs typeface="Calibri" pitchFamily="34" charset="0"/>
                      </a:endParaRPr>
                    </a:p>
                    <a:p>
                      <a:pPr marL="58738" indent="0">
                        <a:lnSpc>
                          <a:spcPct val="100000"/>
                        </a:lnSpc>
                        <a:buFont typeface="Arial" panose="020B0604020202020204" pitchFamily="34" charset="0"/>
                        <a:buNone/>
                      </a:pPr>
                      <a:endParaRPr lang="en-US" sz="2000" b="1" baseline="0" dirty="0" smtClean="0">
                        <a:latin typeface="Calibri" pitchFamily="34" charset="0"/>
                        <a:cs typeface="Calibri" pitchFamily="34" charset="0"/>
                      </a:endParaRPr>
                    </a:p>
                    <a:p>
                      <a:pPr marL="58738" indent="0">
                        <a:lnSpc>
                          <a:spcPct val="100000"/>
                        </a:lnSpc>
                        <a:buFont typeface="Arial" panose="020B0604020202020204" pitchFamily="34" charset="0"/>
                        <a:buNone/>
                      </a:pPr>
                      <a:endParaRPr lang="en-US" sz="2000" b="1" baseline="0" dirty="0" smtClean="0">
                        <a:latin typeface="Calibri" pitchFamily="34" charset="0"/>
                        <a:cs typeface="Calibri" pitchFamily="34" charset="0"/>
                      </a:endParaRPr>
                    </a:p>
                    <a:p>
                      <a:pPr marL="58738" indent="0">
                        <a:lnSpc>
                          <a:spcPct val="100000"/>
                        </a:lnSpc>
                        <a:buFont typeface="Arial" panose="020B0604020202020204" pitchFamily="34" charset="0"/>
                        <a:buNone/>
                      </a:pPr>
                      <a:endParaRPr lang="en-US" sz="2000" b="1" baseline="0" dirty="0" smtClean="0">
                        <a:latin typeface="Calibri" pitchFamily="34" charset="0"/>
                        <a:cs typeface="Calibri" pitchFamily="34" charset="0"/>
                      </a:endParaRPr>
                    </a:p>
                    <a:p>
                      <a:pPr marL="58738" indent="0">
                        <a:lnSpc>
                          <a:spcPct val="100000"/>
                        </a:lnSpc>
                        <a:buFont typeface="Arial" panose="020B0604020202020204" pitchFamily="34" charset="0"/>
                        <a:buNone/>
                      </a:pPr>
                      <a:endParaRPr lang="en-US" sz="2000" b="1" baseline="0" dirty="0" smtClean="0">
                        <a:latin typeface="Calibri" pitchFamily="34" charset="0"/>
                        <a:cs typeface="Calibri" pitchFamily="34" charset="0"/>
                      </a:endParaRPr>
                    </a:p>
                    <a:p>
                      <a:pPr marL="58738" indent="0">
                        <a:lnSpc>
                          <a:spcPct val="100000"/>
                        </a:lnSpc>
                        <a:buFont typeface="Arial" panose="020B0604020202020204" pitchFamily="34" charset="0"/>
                        <a:buNone/>
                      </a:pPr>
                      <a:endParaRPr lang="en-US" sz="2000" b="1" baseline="0" dirty="0" smtClean="0">
                        <a:latin typeface="Calibri" pitchFamily="34" charset="0"/>
                        <a:cs typeface="Calibri" pitchFamily="34" charset="0"/>
                      </a:endParaRPr>
                    </a:p>
                    <a:p>
                      <a:pPr marL="58738" indent="0">
                        <a:lnSpc>
                          <a:spcPct val="100000"/>
                        </a:lnSpc>
                        <a:buFont typeface="Arial" panose="020B0604020202020204" pitchFamily="34" charset="0"/>
                        <a:buNone/>
                      </a:pPr>
                      <a:endParaRPr lang="en-US" sz="2000" b="1" dirty="0" smtClean="0">
                        <a:latin typeface="Calibri" pitchFamily="34" charset="0"/>
                        <a:cs typeface="Calibri" pitchFamily="34" charset="0"/>
                      </a:endParaRPr>
                    </a:p>
                  </a:txBody>
                  <a:tcPr anchor="ctr"/>
                </a:tc>
                <a:extLst>
                  <a:ext uri="{0D108BD9-81ED-4DB2-BD59-A6C34878D82A}">
                    <a16:rowId xmlns:a16="http://schemas.microsoft.com/office/drawing/2014/main" val="10001"/>
                  </a:ext>
                </a:extLst>
              </a:tr>
            </a:tbl>
          </a:graphicData>
        </a:graphic>
      </p:graphicFrame>
      <p:grpSp>
        <p:nvGrpSpPr>
          <p:cNvPr id="7" name="Group 6"/>
          <p:cNvGrpSpPr/>
          <p:nvPr/>
        </p:nvGrpSpPr>
        <p:grpSpPr>
          <a:xfrm>
            <a:off x="4876800" y="734370"/>
            <a:ext cx="3657600" cy="702000"/>
            <a:chOff x="0" y="0"/>
            <a:chExt cx="3657600" cy="702000"/>
          </a:xfrm>
        </p:grpSpPr>
        <p:sp>
          <p:nvSpPr>
            <p:cNvPr id="8" name="Rounded Rectangle 7"/>
            <p:cNvSpPr/>
            <p:nvPr/>
          </p:nvSpPr>
          <p:spPr>
            <a:xfrm>
              <a:off x="0" y="0"/>
              <a:ext cx="3657600" cy="702000"/>
            </a:xfrm>
            <a:prstGeom prst="roundRect">
              <a:avLst/>
            </a:prstGeom>
            <a:solidFill>
              <a:srgbClr val="FFC000"/>
            </a:solidFill>
            <a:ln>
              <a:solidFill>
                <a:schemeClr val="accent4">
                  <a:lumMod val="75000"/>
                </a:schemeClr>
              </a:solidFill>
            </a:ln>
          </p:spPr>
          <p:style>
            <a:lnRef idx="2">
              <a:scrgbClr r="0" g="0" b="0"/>
            </a:lnRef>
            <a:fillRef idx="1">
              <a:scrgbClr r="0" g="0" b="0"/>
            </a:fillRef>
            <a:effectRef idx="0">
              <a:schemeClr val="accent1">
                <a:hueOff val="0"/>
                <a:satOff val="0"/>
                <a:lumOff val="0"/>
                <a:alphaOff val="0"/>
              </a:schemeClr>
            </a:effectRef>
            <a:fontRef idx="minor">
              <a:schemeClr val="lt1"/>
            </a:fontRef>
          </p:style>
        </p:sp>
        <p:sp>
          <p:nvSpPr>
            <p:cNvPr id="10" name="Rounded Rectangle 4"/>
            <p:cNvSpPr txBox="1"/>
            <p:nvPr/>
          </p:nvSpPr>
          <p:spPr>
            <a:xfrm>
              <a:off x="34269" y="34269"/>
              <a:ext cx="3589062" cy="633462"/>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95250" tIns="95250" rIns="95250" bIns="95250" numCol="1" spcCol="1270" anchor="ctr" anchorCtr="0">
              <a:noAutofit/>
            </a:bodyPr>
            <a:lstStyle/>
            <a:p>
              <a:pPr lvl="0" algn="ctr" defTabSz="1111250" rtl="0">
                <a:lnSpc>
                  <a:spcPct val="90000"/>
                </a:lnSpc>
                <a:spcBef>
                  <a:spcPct val="0"/>
                </a:spcBef>
                <a:spcAft>
                  <a:spcPct val="35000"/>
                </a:spcAft>
              </a:pPr>
              <a:r>
                <a:rPr lang="en-GB" sz="2500" b="0" kern="1200" noProof="0" dirty="0" smtClean="0">
                  <a:solidFill>
                    <a:schemeClr val="accent5">
                      <a:lumMod val="75000"/>
                    </a:schemeClr>
                  </a:solidFill>
                </a:rPr>
                <a:t>Motor Add </a:t>
              </a:r>
              <a:r>
                <a:rPr lang="en-GB" sz="2500" b="0" kern="1200" noProof="0" dirty="0" err="1" smtClean="0">
                  <a:solidFill>
                    <a:schemeClr val="accent5">
                      <a:lumMod val="75000"/>
                    </a:schemeClr>
                  </a:solidFill>
                </a:rPr>
                <a:t>Ons</a:t>
              </a:r>
              <a:endParaRPr lang="en-GB" sz="2500" b="0" kern="1200" noProof="0" dirty="0">
                <a:solidFill>
                  <a:schemeClr val="accent5">
                    <a:lumMod val="75000"/>
                  </a:schemeClr>
                </a:solidFill>
              </a:endParaRPr>
            </a:p>
          </p:txBody>
        </p:sp>
      </p:grpSp>
      <p:sp>
        <p:nvSpPr>
          <p:cNvPr id="11" name="Rectangle 1"/>
          <p:cNvSpPr>
            <a:spLocks noChangeArrowheads="1"/>
          </p:cNvSpPr>
          <p:nvPr/>
        </p:nvSpPr>
        <p:spPr bwMode="auto">
          <a:xfrm>
            <a:off x="0" y="6215062"/>
            <a:ext cx="9144000" cy="642938"/>
          </a:xfrm>
          <a:prstGeom prst="rect">
            <a:avLst/>
          </a:prstGeom>
          <a:solidFill>
            <a:srgbClr val="FFC000"/>
          </a:solidFill>
          <a:ln w="9525">
            <a:noFill/>
            <a:round/>
            <a:headEnd/>
            <a:tailEnd/>
          </a:ln>
          <a:effectLst/>
        </p:spPr>
        <p:txBody>
          <a:bodyPr wrap="none" lIns="82954" tIns="41477" rIns="82954" bIns="41477"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IN" sz="1800" i="0" u="none" strike="noStrike" kern="0" normalizeH="0" baseline="0" noProof="0" dirty="0" smtClean="0">
                <a:ln w="0"/>
                <a:effectLst>
                  <a:outerShdw blurRad="38100" dist="19050" dir="2700000" algn="tl" rotWithShape="0">
                    <a:schemeClr val="dk1">
                      <a:alpha val="40000"/>
                    </a:schemeClr>
                  </a:outerShdw>
                </a:effectLst>
                <a:uLnTx/>
                <a:uFillTx/>
                <a:latin typeface="Calibri"/>
                <a:cs typeface="Arial" panose="020B0604020202020204" pitchFamily="34" charset="0"/>
              </a:rPr>
              <a:t>UNITED INDIA INSURANCE COMPANY LIMITED</a:t>
            </a:r>
            <a:endParaRPr kumimoji="0" lang="en-IN" sz="1800" i="0" u="none" strike="noStrike" kern="0" normalizeH="0" baseline="0" noProof="0" dirty="0">
              <a:ln w="0"/>
              <a:effectLst>
                <a:outerShdw blurRad="38100" dist="19050" dir="2700000" algn="tl" rotWithShape="0">
                  <a:schemeClr val="dk1">
                    <a:alpha val="40000"/>
                  </a:schemeClr>
                </a:outerShdw>
              </a:effectLst>
              <a:uLnTx/>
              <a:uFillTx/>
              <a:latin typeface="Calibri"/>
              <a:cs typeface="Arial" panose="020B0604020202020204" pitchFamily="34" charset="0"/>
            </a:endParaRPr>
          </a:p>
        </p:txBody>
      </p:sp>
      <p:pic>
        <p:nvPicPr>
          <p:cNvPr id="12"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9850" y="6265862"/>
            <a:ext cx="858838" cy="554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graphicFrame>
        <p:nvGraphicFramePr>
          <p:cNvPr id="2" name="Object 1"/>
          <p:cNvGraphicFramePr>
            <a:graphicFrameLocks noChangeAspect="1"/>
          </p:cNvGraphicFramePr>
          <p:nvPr>
            <p:extLst>
              <p:ext uri="{D42A27DB-BD31-4B8C-83A1-F6EECF244321}">
                <p14:modId xmlns:p14="http://schemas.microsoft.com/office/powerpoint/2010/main" val="2853700194"/>
              </p:ext>
            </p:extLst>
          </p:nvPr>
        </p:nvGraphicFramePr>
        <p:xfrm>
          <a:off x="1290638" y="3017838"/>
          <a:ext cx="6403975" cy="914400"/>
        </p:xfrm>
        <a:graphic>
          <a:graphicData uri="http://schemas.openxmlformats.org/presentationml/2006/ole">
            <mc:AlternateContent xmlns:mc="http://schemas.openxmlformats.org/markup-compatibility/2006">
              <mc:Choice xmlns:v="urn:schemas-microsoft-com:vml" Requires="v">
                <p:oleObj spid="_x0000_s5216" name="Document" r:id="rId5" imgW="5729270" imgH="821182" progId="Word.Document.12">
                  <p:embed/>
                </p:oleObj>
              </mc:Choice>
              <mc:Fallback>
                <p:oleObj name="Document" r:id="rId5" imgW="5729270" imgH="821182" progId="Word.Document.12">
                  <p:embed/>
                  <p:pic>
                    <p:nvPicPr>
                      <p:cNvPr id="0" name=""/>
                      <p:cNvPicPr/>
                      <p:nvPr/>
                    </p:nvPicPr>
                    <p:blipFill>
                      <a:blip r:embed="rId6"/>
                      <a:stretch>
                        <a:fillRect/>
                      </a:stretch>
                    </p:blipFill>
                    <p:spPr>
                      <a:xfrm>
                        <a:off x="1290638" y="3017838"/>
                        <a:ext cx="6403975" cy="914400"/>
                      </a:xfrm>
                      <a:prstGeom prst="rect">
                        <a:avLst/>
                      </a:prstGeom>
                    </p:spPr>
                  </p:pic>
                </p:oleObj>
              </mc:Fallback>
            </mc:AlternateContent>
          </a:graphicData>
        </a:graphic>
      </p:graphicFrame>
    </p:spTree>
    <p:extLst>
      <p:ext uri="{BB962C8B-B14F-4D97-AF65-F5344CB8AC3E}">
        <p14:creationId xmlns:p14="http://schemas.microsoft.com/office/powerpoint/2010/main" val="49341468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motor.jpg"/>
          <p:cNvPicPr>
            <a:picLocks noChangeAspect="1"/>
          </p:cNvPicPr>
          <p:nvPr/>
        </p:nvPicPr>
        <p:blipFill>
          <a:blip r:embed="rId2" cstate="print">
            <a:duotone>
              <a:schemeClr val="accent1">
                <a:shade val="45000"/>
                <a:satMod val="135000"/>
              </a:schemeClr>
              <a:prstClr val="white"/>
            </a:duotone>
            <a:lum contrast="2000"/>
          </a:blip>
          <a:stretch>
            <a:fillRect/>
          </a:stretch>
        </p:blipFill>
        <p:spPr>
          <a:xfrm>
            <a:off x="457200" y="228600"/>
            <a:ext cx="8229600" cy="1219200"/>
          </a:xfrm>
          <a:prstGeom prst="rect">
            <a:avLst/>
          </a:prstGeom>
          <a:ln>
            <a:solidFill>
              <a:schemeClr val="bg1"/>
            </a:solidFill>
          </a:ln>
          <a:effectLst>
            <a:glow rad="101600">
              <a:schemeClr val="bg2">
                <a:lumMod val="90000"/>
                <a:alpha val="60000"/>
              </a:schemeClr>
            </a:glow>
            <a:reflection blurRad="6350" stA="50000" endA="300" endPos="55000" dir="5400000" sy="-100000" algn="bl" rotWithShape="0"/>
          </a:effectLst>
        </p:spPr>
      </p:pic>
      <p:graphicFrame>
        <p:nvGraphicFramePr>
          <p:cNvPr id="5" name="Table 4"/>
          <p:cNvGraphicFramePr>
            <a:graphicFrameLocks noGrp="1"/>
          </p:cNvGraphicFramePr>
          <p:nvPr>
            <p:extLst>
              <p:ext uri="{D42A27DB-BD31-4B8C-83A1-F6EECF244321}">
                <p14:modId xmlns:p14="http://schemas.microsoft.com/office/powerpoint/2010/main" val="2622699916"/>
              </p:ext>
            </p:extLst>
          </p:nvPr>
        </p:nvGraphicFramePr>
        <p:xfrm>
          <a:off x="457200" y="1676400"/>
          <a:ext cx="8229600" cy="4463935"/>
        </p:xfrm>
        <a:graphic>
          <a:graphicData uri="http://schemas.openxmlformats.org/drawingml/2006/table">
            <a:tbl>
              <a:tblPr firstRow="1" bandRow="1">
                <a:tableStyleId>{5C22544A-7EE6-4342-B048-85BDC9FD1C3A}</a:tableStyleId>
              </a:tblPr>
              <a:tblGrid>
                <a:gridCol w="8229600">
                  <a:extLst>
                    <a:ext uri="{9D8B030D-6E8A-4147-A177-3AD203B41FA5}">
                      <a16:colId xmlns:a16="http://schemas.microsoft.com/office/drawing/2014/main" val="20000"/>
                    </a:ext>
                  </a:extLst>
                </a:gridCol>
              </a:tblGrid>
              <a:tr h="519545">
                <a:tc>
                  <a:txBody>
                    <a:bodyPr/>
                    <a:lstStyle/>
                    <a:p>
                      <a:pPr algn="ctr">
                        <a:lnSpc>
                          <a:spcPct val="150000"/>
                        </a:lnSpc>
                      </a:pPr>
                      <a:r>
                        <a:rPr lang="en-US" sz="2400" b="0" dirty="0" smtClean="0">
                          <a:solidFill>
                            <a:schemeClr val="accent5">
                              <a:lumMod val="75000"/>
                            </a:schemeClr>
                          </a:solidFill>
                          <a:latin typeface="Calibri" pitchFamily="34" charset="0"/>
                          <a:cs typeface="Calibri" pitchFamily="34" charset="0"/>
                        </a:rPr>
                        <a:t>7.Consumables</a:t>
                      </a:r>
                      <a:endParaRPr lang="en-US" sz="2400" b="0" dirty="0">
                        <a:solidFill>
                          <a:schemeClr val="accent5">
                            <a:lumMod val="75000"/>
                          </a:schemeClr>
                        </a:solidFill>
                        <a:latin typeface="Calibri" pitchFamily="34" charset="0"/>
                        <a:cs typeface="Calibri" pitchFamily="34" charset="0"/>
                      </a:endParaRPr>
                    </a:p>
                  </a:txBody>
                  <a:tcPr anchor="ctr">
                    <a:solidFill>
                      <a:srgbClr val="FFC000"/>
                    </a:solidFill>
                  </a:tcPr>
                </a:tc>
                <a:extLst>
                  <a:ext uri="{0D108BD9-81ED-4DB2-BD59-A6C34878D82A}">
                    <a16:rowId xmlns:a16="http://schemas.microsoft.com/office/drawing/2014/main" val="10000"/>
                  </a:ext>
                </a:extLst>
              </a:tr>
              <a:tr h="3823855">
                <a:tc>
                  <a:txBody>
                    <a:bodyPr/>
                    <a:lstStyle/>
                    <a:p>
                      <a:pPr marL="58738" indent="0">
                        <a:lnSpc>
                          <a:spcPct val="100000"/>
                        </a:lnSpc>
                      </a:pPr>
                      <a:r>
                        <a:rPr lang="en-US" sz="2000" b="0" dirty="0" smtClean="0">
                          <a:latin typeface="Calibri" pitchFamily="34" charset="0"/>
                          <a:cs typeface="Calibri" pitchFamily="34" charset="0"/>
                        </a:rPr>
                        <a:t>SCOPE – </a:t>
                      </a:r>
                      <a:r>
                        <a:rPr lang="en-US" sz="1800" kern="1200" dirty="0" smtClean="0">
                          <a:solidFill>
                            <a:schemeClr val="dk1"/>
                          </a:solidFill>
                          <a:effectLst/>
                          <a:latin typeface="+mn-lt"/>
                          <a:ea typeface="+mn-ea"/>
                          <a:cs typeface="+mn-cs"/>
                        </a:rPr>
                        <a:t>Applicable to all Classes of Vehicles excluding Class E, F and G of Indian Motor Tariff 2002 up to </a:t>
                      </a:r>
                      <a:r>
                        <a:rPr lang="en-US" sz="1800" b="1" kern="1200" dirty="0" smtClean="0">
                          <a:solidFill>
                            <a:schemeClr val="dk1"/>
                          </a:solidFill>
                          <a:effectLst/>
                          <a:latin typeface="+mn-lt"/>
                          <a:ea typeface="+mn-ea"/>
                          <a:cs typeface="+mn-cs"/>
                        </a:rPr>
                        <a:t>5 years </a:t>
                      </a:r>
                      <a:r>
                        <a:rPr lang="en-US" sz="1800" kern="1200" dirty="0" smtClean="0">
                          <a:solidFill>
                            <a:schemeClr val="dk1"/>
                          </a:solidFill>
                          <a:effectLst/>
                          <a:latin typeface="+mn-lt"/>
                          <a:ea typeface="+mn-ea"/>
                          <a:cs typeface="+mn-cs"/>
                        </a:rPr>
                        <a:t>from the date of registration</a:t>
                      </a:r>
                    </a:p>
                    <a:p>
                      <a:pPr marL="58738" indent="0">
                        <a:lnSpc>
                          <a:spcPct val="100000"/>
                        </a:lnSpc>
                      </a:pPr>
                      <a:endParaRPr lang="en-US" sz="1350" b="0" kern="1200" baseline="0" dirty="0" smtClean="0">
                        <a:solidFill>
                          <a:schemeClr val="dk1"/>
                        </a:solidFill>
                        <a:effectLst/>
                        <a:latin typeface="+mn-lt"/>
                        <a:ea typeface="+mn-ea"/>
                        <a:cs typeface="+mn-cs"/>
                      </a:endParaRPr>
                    </a:p>
                    <a:p>
                      <a:pPr marL="58738" indent="0">
                        <a:lnSpc>
                          <a:spcPct val="100000"/>
                        </a:lnSpc>
                      </a:pPr>
                      <a:r>
                        <a:rPr lang="en-US" sz="2000" b="0" baseline="0" dirty="0" smtClean="0">
                          <a:latin typeface="Calibri" pitchFamily="34" charset="0"/>
                          <a:cs typeface="Calibri" pitchFamily="34" charset="0"/>
                        </a:rPr>
                        <a:t>RISK COVERED – </a:t>
                      </a:r>
                      <a:r>
                        <a:rPr lang="en-US" sz="1800" b="0" baseline="0" dirty="0" smtClean="0">
                          <a:latin typeface="Calibri" pitchFamily="34" charset="0"/>
                          <a:cs typeface="Calibri" pitchFamily="34" charset="0"/>
                        </a:rPr>
                        <a:t>Indemnity for </a:t>
                      </a:r>
                      <a:r>
                        <a:rPr lang="en-US" sz="1800" kern="1200" dirty="0" smtClean="0">
                          <a:solidFill>
                            <a:schemeClr val="dk1"/>
                          </a:solidFill>
                          <a:effectLst/>
                          <a:latin typeface="+mn-lt"/>
                          <a:ea typeface="+mn-ea"/>
                          <a:cs typeface="+mn-cs"/>
                        </a:rPr>
                        <a:t>expenses Incurred by the Insured on the Consumable Items in the event of damage to the vehicle insured and/or to its accessories, arising out of any peril as covered under the Section I of the Standard Motor Package Policy.</a:t>
                      </a:r>
                      <a:endParaRPr lang="en-US" sz="1800" b="0" baseline="0" dirty="0" smtClean="0">
                        <a:latin typeface="Calibri" pitchFamily="34" charset="0"/>
                        <a:cs typeface="Calibri" pitchFamily="34" charset="0"/>
                      </a:endParaRPr>
                    </a:p>
                    <a:p>
                      <a:pPr marL="58738" indent="0">
                        <a:lnSpc>
                          <a:spcPct val="100000"/>
                        </a:lnSpc>
                      </a:pPr>
                      <a:endParaRPr lang="en-US" sz="2000" b="0" baseline="0" dirty="0" smtClean="0">
                        <a:latin typeface="Calibri" pitchFamily="34" charset="0"/>
                        <a:cs typeface="Calibri" pitchFamily="34" charset="0"/>
                      </a:endParaRPr>
                    </a:p>
                    <a:p>
                      <a:pPr marL="58738" marR="0" indent="0" algn="l" defTabSz="685800" rtl="0" eaLnBrk="1" fontAlgn="auto" latinLnBrk="0" hangingPunct="1">
                        <a:lnSpc>
                          <a:spcPct val="100000"/>
                        </a:lnSpc>
                        <a:spcBef>
                          <a:spcPts val="0"/>
                        </a:spcBef>
                        <a:spcAft>
                          <a:spcPts val="0"/>
                        </a:spcAft>
                        <a:buClrTx/>
                        <a:buSzTx/>
                        <a:buFontTx/>
                        <a:buNone/>
                        <a:tabLst/>
                        <a:defRPr/>
                      </a:pPr>
                      <a:r>
                        <a:rPr lang="en-IN" sz="2000" b="0" kern="1200" dirty="0" smtClean="0">
                          <a:solidFill>
                            <a:schemeClr val="dk1"/>
                          </a:solidFill>
                          <a:effectLst/>
                          <a:latin typeface="+mn-lt"/>
                          <a:ea typeface="+mn-ea"/>
                          <a:cs typeface="+mn-cs"/>
                        </a:rPr>
                        <a:t>CONSUMABLES - </a:t>
                      </a:r>
                      <a:r>
                        <a:rPr lang="en-IN" sz="1800" kern="1200" baseline="0" dirty="0" smtClean="0">
                          <a:solidFill>
                            <a:schemeClr val="dk1"/>
                          </a:solidFill>
                          <a:effectLst/>
                          <a:latin typeface="+mn-lt"/>
                          <a:ea typeface="+mn-ea"/>
                          <a:cs typeface="+mn-cs"/>
                        </a:rPr>
                        <a:t>N</a:t>
                      </a:r>
                      <a:r>
                        <a:rPr lang="en-IN" sz="1800" kern="1200" dirty="0" smtClean="0">
                          <a:solidFill>
                            <a:schemeClr val="dk1"/>
                          </a:solidFill>
                          <a:effectLst/>
                          <a:latin typeface="+mn-lt"/>
                          <a:ea typeface="+mn-ea"/>
                          <a:cs typeface="+mn-cs"/>
                        </a:rPr>
                        <a:t>ut and bolt, screw, washers, grease, lubricants, clips, ac gas, bearings, distilled water, engine oil, oil filter, fuel filter, brake oil, coolant, gear oil, differential oil, transmission oil, steering oil and clutch fluid but will not include fuel.</a:t>
                      </a:r>
                    </a:p>
                    <a:p>
                      <a:pPr marL="58738" indent="0">
                        <a:lnSpc>
                          <a:spcPct val="100000"/>
                        </a:lnSpc>
                      </a:pPr>
                      <a:endParaRPr lang="en-IN" sz="2000" b="0" dirty="0" smtClean="0"/>
                    </a:p>
                    <a:p>
                      <a:pPr marL="58738" indent="0">
                        <a:lnSpc>
                          <a:spcPct val="100000"/>
                        </a:lnSpc>
                      </a:pPr>
                      <a:endParaRPr lang="en-US" sz="2000" b="0" dirty="0" smtClean="0">
                        <a:latin typeface="Calibri" pitchFamily="34" charset="0"/>
                        <a:cs typeface="Calibri" pitchFamily="34" charset="0"/>
                      </a:endParaRPr>
                    </a:p>
                  </a:txBody>
                  <a:tcPr anchor="ctr"/>
                </a:tc>
                <a:extLst>
                  <a:ext uri="{0D108BD9-81ED-4DB2-BD59-A6C34878D82A}">
                    <a16:rowId xmlns:a16="http://schemas.microsoft.com/office/drawing/2014/main" val="10001"/>
                  </a:ext>
                </a:extLst>
              </a:tr>
            </a:tbl>
          </a:graphicData>
        </a:graphic>
      </p:graphicFrame>
      <p:grpSp>
        <p:nvGrpSpPr>
          <p:cNvPr id="7" name="Group 6"/>
          <p:cNvGrpSpPr/>
          <p:nvPr/>
        </p:nvGrpSpPr>
        <p:grpSpPr>
          <a:xfrm>
            <a:off x="4876800" y="734370"/>
            <a:ext cx="3657600" cy="702000"/>
            <a:chOff x="0" y="0"/>
            <a:chExt cx="3657600" cy="702000"/>
          </a:xfrm>
        </p:grpSpPr>
        <p:sp>
          <p:nvSpPr>
            <p:cNvPr id="8" name="Rounded Rectangle 7"/>
            <p:cNvSpPr/>
            <p:nvPr/>
          </p:nvSpPr>
          <p:spPr>
            <a:xfrm>
              <a:off x="0" y="0"/>
              <a:ext cx="3657600" cy="702000"/>
            </a:xfrm>
            <a:prstGeom prst="roundRect">
              <a:avLst/>
            </a:prstGeom>
            <a:solidFill>
              <a:srgbClr val="FFC000"/>
            </a:solidFill>
            <a:ln>
              <a:solidFill>
                <a:schemeClr val="accent4">
                  <a:lumMod val="75000"/>
                </a:schemeClr>
              </a:solidFill>
            </a:ln>
          </p:spPr>
          <p:style>
            <a:lnRef idx="2">
              <a:scrgbClr r="0" g="0" b="0"/>
            </a:lnRef>
            <a:fillRef idx="1">
              <a:scrgbClr r="0" g="0" b="0"/>
            </a:fillRef>
            <a:effectRef idx="0">
              <a:schemeClr val="accent1">
                <a:hueOff val="0"/>
                <a:satOff val="0"/>
                <a:lumOff val="0"/>
                <a:alphaOff val="0"/>
              </a:schemeClr>
            </a:effectRef>
            <a:fontRef idx="minor">
              <a:schemeClr val="lt1"/>
            </a:fontRef>
          </p:style>
        </p:sp>
        <p:sp>
          <p:nvSpPr>
            <p:cNvPr id="10" name="Rounded Rectangle 4"/>
            <p:cNvSpPr txBox="1"/>
            <p:nvPr/>
          </p:nvSpPr>
          <p:spPr>
            <a:xfrm>
              <a:off x="34269" y="34269"/>
              <a:ext cx="3589062" cy="633462"/>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95250" tIns="95250" rIns="95250" bIns="95250" numCol="1" spcCol="1270" anchor="ctr" anchorCtr="0">
              <a:noAutofit/>
            </a:bodyPr>
            <a:lstStyle/>
            <a:p>
              <a:pPr lvl="0" algn="ctr" defTabSz="1111250" rtl="0">
                <a:lnSpc>
                  <a:spcPct val="90000"/>
                </a:lnSpc>
                <a:spcBef>
                  <a:spcPct val="0"/>
                </a:spcBef>
                <a:spcAft>
                  <a:spcPct val="35000"/>
                </a:spcAft>
              </a:pPr>
              <a:r>
                <a:rPr lang="en-GB" sz="2500" b="0" kern="1200" noProof="0" dirty="0" smtClean="0">
                  <a:solidFill>
                    <a:schemeClr val="accent5">
                      <a:lumMod val="75000"/>
                    </a:schemeClr>
                  </a:solidFill>
                </a:rPr>
                <a:t>Motor Add </a:t>
              </a:r>
              <a:r>
                <a:rPr lang="en-GB" sz="2500" b="0" kern="1200" noProof="0" dirty="0" err="1" smtClean="0">
                  <a:solidFill>
                    <a:schemeClr val="accent5">
                      <a:lumMod val="75000"/>
                    </a:schemeClr>
                  </a:solidFill>
                </a:rPr>
                <a:t>Ons</a:t>
              </a:r>
              <a:endParaRPr lang="en-GB" sz="2500" b="0" kern="1200" noProof="0" dirty="0">
                <a:solidFill>
                  <a:schemeClr val="accent5">
                    <a:lumMod val="75000"/>
                  </a:schemeClr>
                </a:solidFill>
              </a:endParaRPr>
            </a:p>
          </p:txBody>
        </p:sp>
      </p:grpSp>
      <p:sp>
        <p:nvSpPr>
          <p:cNvPr id="11" name="Rectangle 1"/>
          <p:cNvSpPr>
            <a:spLocks noChangeArrowheads="1"/>
          </p:cNvSpPr>
          <p:nvPr/>
        </p:nvSpPr>
        <p:spPr bwMode="auto">
          <a:xfrm>
            <a:off x="0" y="6215062"/>
            <a:ext cx="9144000" cy="642938"/>
          </a:xfrm>
          <a:prstGeom prst="rect">
            <a:avLst/>
          </a:prstGeom>
          <a:solidFill>
            <a:srgbClr val="FFC000"/>
          </a:solidFill>
          <a:ln w="9525">
            <a:noFill/>
            <a:round/>
            <a:headEnd/>
            <a:tailEnd/>
          </a:ln>
          <a:effectLst/>
        </p:spPr>
        <p:txBody>
          <a:bodyPr wrap="none" lIns="82954" tIns="41477" rIns="82954" bIns="41477"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IN" sz="1800" i="0" u="none" strike="noStrike" kern="0" normalizeH="0" baseline="0" noProof="0" dirty="0" smtClean="0">
                <a:ln w="0"/>
                <a:effectLst>
                  <a:outerShdw blurRad="38100" dist="19050" dir="2700000" algn="tl" rotWithShape="0">
                    <a:schemeClr val="dk1">
                      <a:alpha val="40000"/>
                    </a:schemeClr>
                  </a:outerShdw>
                </a:effectLst>
                <a:uLnTx/>
                <a:uFillTx/>
                <a:latin typeface="Calibri"/>
                <a:cs typeface="Arial" panose="020B0604020202020204" pitchFamily="34" charset="0"/>
              </a:rPr>
              <a:t>UNITED INDIA INSURANCE COMPANY LIMITED</a:t>
            </a:r>
            <a:endParaRPr kumimoji="0" lang="en-IN" sz="1800" i="0" u="none" strike="noStrike" kern="0" normalizeH="0" baseline="0" noProof="0" dirty="0">
              <a:ln w="0"/>
              <a:effectLst>
                <a:outerShdw blurRad="38100" dist="19050" dir="2700000" algn="tl" rotWithShape="0">
                  <a:schemeClr val="dk1">
                    <a:alpha val="40000"/>
                  </a:schemeClr>
                </a:outerShdw>
              </a:effectLst>
              <a:uLnTx/>
              <a:uFillTx/>
              <a:latin typeface="Calibri"/>
              <a:cs typeface="Arial" panose="020B0604020202020204" pitchFamily="34" charset="0"/>
            </a:endParaRPr>
          </a:p>
        </p:txBody>
      </p:sp>
      <p:pic>
        <p:nvPicPr>
          <p:cNvPr id="1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9850" y="6265862"/>
            <a:ext cx="858838" cy="554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spTree>
    <p:extLst>
      <p:ext uri="{BB962C8B-B14F-4D97-AF65-F5344CB8AC3E}">
        <p14:creationId xmlns:p14="http://schemas.microsoft.com/office/powerpoint/2010/main" val="56811158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motor.jpg"/>
          <p:cNvPicPr>
            <a:picLocks noChangeAspect="1"/>
          </p:cNvPicPr>
          <p:nvPr/>
        </p:nvPicPr>
        <p:blipFill>
          <a:blip r:embed="rId3" cstate="print">
            <a:duotone>
              <a:schemeClr val="accent1">
                <a:shade val="45000"/>
                <a:satMod val="135000"/>
              </a:schemeClr>
              <a:prstClr val="white"/>
            </a:duotone>
            <a:lum contrast="2000"/>
          </a:blip>
          <a:stretch>
            <a:fillRect/>
          </a:stretch>
        </p:blipFill>
        <p:spPr>
          <a:xfrm>
            <a:off x="350520" y="533400"/>
            <a:ext cx="8458200" cy="2590800"/>
          </a:xfrm>
          <a:prstGeom prst="rect">
            <a:avLst/>
          </a:prstGeom>
          <a:effectLst>
            <a:glow rad="101600">
              <a:schemeClr val="bg2">
                <a:lumMod val="90000"/>
                <a:alpha val="60000"/>
              </a:schemeClr>
            </a:glow>
            <a:reflection blurRad="6350" stA="50000" endA="300" endPos="55000" dir="5400000" sy="-100000" algn="bl" rotWithShape="0"/>
            <a:softEdge rad="317500"/>
          </a:effectLst>
        </p:spPr>
      </p:pic>
      <p:graphicFrame>
        <p:nvGraphicFramePr>
          <p:cNvPr id="6" name="Diagram 5"/>
          <p:cNvGraphicFramePr/>
          <p:nvPr>
            <p:extLst>
              <p:ext uri="{D42A27DB-BD31-4B8C-83A1-F6EECF244321}">
                <p14:modId xmlns:p14="http://schemas.microsoft.com/office/powerpoint/2010/main" val="1183630873"/>
              </p:ext>
            </p:extLst>
          </p:nvPr>
        </p:nvGraphicFramePr>
        <p:xfrm>
          <a:off x="4876800" y="1184727"/>
          <a:ext cx="3657600" cy="1067762"/>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7" name="TextBox 6"/>
          <p:cNvSpPr txBox="1"/>
          <p:nvPr/>
        </p:nvSpPr>
        <p:spPr>
          <a:xfrm>
            <a:off x="655320" y="3357461"/>
            <a:ext cx="3924300" cy="2477601"/>
          </a:xfrm>
          <a:prstGeom prst="rect">
            <a:avLst/>
          </a:prstGeom>
          <a:noFill/>
          <a:ln>
            <a:noFill/>
          </a:ln>
        </p:spPr>
        <p:style>
          <a:lnRef idx="2">
            <a:schemeClr val="accent1"/>
          </a:lnRef>
          <a:fillRef idx="1">
            <a:schemeClr val="lt1"/>
          </a:fillRef>
          <a:effectRef idx="0">
            <a:schemeClr val="accent1"/>
          </a:effectRef>
          <a:fontRef idx="minor">
            <a:schemeClr val="dk1"/>
          </a:fontRef>
        </p:style>
        <p:txBody>
          <a:bodyPr wrap="square" rtlCol="0">
            <a:spAutoFit/>
          </a:bodyPr>
          <a:lstStyle/>
          <a:p>
            <a:pPr marL="342900" indent="-342900">
              <a:buFont typeface="Wingdings" panose="05000000000000000000" pitchFamily="2" charset="2"/>
              <a:buChar char="q"/>
            </a:pPr>
            <a:r>
              <a:rPr lang="en-US" sz="2000" dirty="0" smtClean="0">
                <a:latin typeface="Calibri" pitchFamily="34" charset="0"/>
              </a:rPr>
              <a:t>Nil Depreciation without excess</a:t>
            </a:r>
          </a:p>
          <a:p>
            <a:pPr marL="342900" indent="-342900">
              <a:buFont typeface="Wingdings" panose="05000000000000000000" pitchFamily="2" charset="2"/>
              <a:buChar char="q"/>
            </a:pPr>
            <a:r>
              <a:rPr lang="en-US" sz="2000" dirty="0" smtClean="0">
                <a:latin typeface="Calibri" pitchFamily="34" charset="0"/>
              </a:rPr>
              <a:t>Engine and Gear Box Protection – Standard &amp; Platinum</a:t>
            </a:r>
          </a:p>
          <a:p>
            <a:pPr marL="342900" indent="-342900">
              <a:buFont typeface="Wingdings" panose="05000000000000000000" pitchFamily="2" charset="2"/>
              <a:buChar char="q"/>
            </a:pPr>
            <a:r>
              <a:rPr lang="en-US" sz="2000" dirty="0" smtClean="0">
                <a:latin typeface="Calibri" pitchFamily="34" charset="0"/>
              </a:rPr>
              <a:t>Return to Invoice</a:t>
            </a:r>
          </a:p>
          <a:p>
            <a:pPr marL="342900" indent="-342900">
              <a:buFont typeface="Wingdings" panose="05000000000000000000" pitchFamily="2" charset="2"/>
              <a:buChar char="q"/>
            </a:pPr>
            <a:r>
              <a:rPr lang="en-US" sz="2000" dirty="0" smtClean="0">
                <a:latin typeface="Calibri" pitchFamily="34" charset="0"/>
              </a:rPr>
              <a:t>Medical Expense</a:t>
            </a:r>
          </a:p>
          <a:p>
            <a:pPr marL="342900" indent="-342900">
              <a:buFont typeface="Wingdings" panose="05000000000000000000" pitchFamily="2" charset="2"/>
              <a:buChar char="q"/>
            </a:pPr>
            <a:r>
              <a:rPr lang="en-US" sz="2000" dirty="0" smtClean="0">
                <a:latin typeface="Calibri" pitchFamily="34" charset="0"/>
              </a:rPr>
              <a:t>Courtesy Cars</a:t>
            </a:r>
          </a:p>
          <a:p>
            <a:pPr marL="342900" indent="-342900">
              <a:buFont typeface="Wingdings" panose="05000000000000000000" pitchFamily="2" charset="2"/>
              <a:buChar char="q"/>
            </a:pPr>
            <a:r>
              <a:rPr lang="en-US" sz="2000" dirty="0" smtClean="0">
                <a:latin typeface="Calibri" pitchFamily="34" charset="0"/>
              </a:rPr>
              <a:t>Personal Effects</a:t>
            </a:r>
          </a:p>
          <a:p>
            <a:pPr marL="342900" indent="-342900">
              <a:buFont typeface="Wingdings" panose="05000000000000000000" pitchFamily="2" charset="2"/>
              <a:buChar char="q"/>
            </a:pPr>
            <a:endParaRPr lang="en-US" sz="1500" dirty="0">
              <a:latin typeface="Calibri" pitchFamily="34" charset="0"/>
            </a:endParaRPr>
          </a:p>
        </p:txBody>
      </p:sp>
      <p:sp>
        <p:nvSpPr>
          <p:cNvPr id="8" name="Rectangle 1"/>
          <p:cNvSpPr>
            <a:spLocks noChangeArrowheads="1"/>
          </p:cNvSpPr>
          <p:nvPr/>
        </p:nvSpPr>
        <p:spPr bwMode="auto">
          <a:xfrm>
            <a:off x="0" y="6232525"/>
            <a:ext cx="9144000" cy="642938"/>
          </a:xfrm>
          <a:prstGeom prst="rect">
            <a:avLst/>
          </a:prstGeom>
          <a:solidFill>
            <a:srgbClr val="FFC000"/>
          </a:solidFill>
          <a:ln w="9525">
            <a:noFill/>
            <a:round/>
            <a:headEnd/>
            <a:tailEnd/>
          </a:ln>
          <a:effectLst/>
        </p:spPr>
        <p:txBody>
          <a:bodyPr wrap="none" lIns="82954" tIns="41477" rIns="82954" bIns="41477"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IN" sz="1800" i="0" u="none" strike="noStrike" kern="0" normalizeH="0" baseline="0" noProof="0" dirty="0" smtClean="0">
                <a:ln w="0"/>
                <a:effectLst>
                  <a:outerShdw blurRad="38100" dist="19050" dir="2700000" algn="tl" rotWithShape="0">
                    <a:schemeClr val="dk1">
                      <a:alpha val="40000"/>
                    </a:schemeClr>
                  </a:outerShdw>
                </a:effectLst>
                <a:uLnTx/>
                <a:uFillTx/>
                <a:latin typeface="Calibri"/>
                <a:cs typeface="Arial" panose="020B0604020202020204" pitchFamily="34" charset="0"/>
              </a:rPr>
              <a:t>UNITED INDIA INSURANCE COMPANY LIMITED</a:t>
            </a:r>
            <a:endParaRPr kumimoji="0" lang="en-IN" sz="1800" i="0" u="none" strike="noStrike" kern="0" normalizeH="0" baseline="0" noProof="0" dirty="0">
              <a:ln w="0"/>
              <a:effectLst>
                <a:outerShdw blurRad="38100" dist="19050" dir="2700000" algn="tl" rotWithShape="0">
                  <a:schemeClr val="dk1">
                    <a:alpha val="40000"/>
                  </a:schemeClr>
                </a:outerShdw>
              </a:effectLst>
              <a:uLnTx/>
              <a:uFillTx/>
              <a:latin typeface="Calibri"/>
              <a:cs typeface="Arial" panose="020B0604020202020204" pitchFamily="34" charset="0"/>
            </a:endParaRPr>
          </a:p>
        </p:txBody>
      </p:sp>
      <p:pic>
        <p:nvPicPr>
          <p:cNvPr id="9" name="Picture 2"/>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69850" y="6232525"/>
            <a:ext cx="858838" cy="554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graphicFrame>
        <p:nvGraphicFramePr>
          <p:cNvPr id="2" name="Table 1"/>
          <p:cNvGraphicFramePr>
            <a:graphicFrameLocks noGrp="1"/>
          </p:cNvGraphicFramePr>
          <p:nvPr>
            <p:extLst>
              <p:ext uri="{D42A27DB-BD31-4B8C-83A1-F6EECF244321}">
                <p14:modId xmlns:p14="http://schemas.microsoft.com/office/powerpoint/2010/main" val="107091738"/>
              </p:ext>
            </p:extLst>
          </p:nvPr>
        </p:nvGraphicFramePr>
        <p:xfrm>
          <a:off x="5029200" y="3354502"/>
          <a:ext cx="3657600" cy="2499360"/>
        </p:xfrm>
        <a:graphic>
          <a:graphicData uri="http://schemas.openxmlformats.org/drawingml/2006/table">
            <a:tbl>
              <a:tblPr firstRow="1" bandRow="1">
                <a:tableStyleId>{5C22544A-7EE6-4342-B048-85BDC9FD1C3A}</a:tableStyleId>
              </a:tblPr>
              <a:tblGrid>
                <a:gridCol w="3657600">
                  <a:extLst>
                    <a:ext uri="{9D8B030D-6E8A-4147-A177-3AD203B41FA5}">
                      <a16:colId xmlns:a16="http://schemas.microsoft.com/office/drawing/2014/main" val="20000"/>
                    </a:ext>
                  </a:extLst>
                </a:gridCol>
              </a:tblGrid>
              <a:tr h="2131898">
                <a:tc>
                  <a:txBody>
                    <a:bodyPr/>
                    <a:lstStyle/>
                    <a:p>
                      <a:pPr marL="342900" indent="-342900">
                        <a:buFont typeface="Wingdings" panose="05000000000000000000" pitchFamily="2" charset="2"/>
                        <a:buChar char="q"/>
                      </a:pPr>
                      <a:r>
                        <a:rPr lang="en-US" sz="2000" b="0" dirty="0" smtClean="0">
                          <a:solidFill>
                            <a:schemeClr val="tx1"/>
                          </a:solidFill>
                          <a:latin typeface="Calibri" pitchFamily="34" charset="0"/>
                        </a:rPr>
                        <a:t>Consumables</a:t>
                      </a:r>
                    </a:p>
                    <a:p>
                      <a:pPr marL="342900" indent="-342900">
                        <a:buFont typeface="Wingdings" panose="05000000000000000000" pitchFamily="2" charset="2"/>
                        <a:buChar char="q"/>
                      </a:pPr>
                      <a:r>
                        <a:rPr lang="en-US" sz="2000" b="0" dirty="0" smtClean="0">
                          <a:solidFill>
                            <a:schemeClr val="tx1"/>
                          </a:solidFill>
                          <a:latin typeface="Calibri" pitchFamily="34" charset="0"/>
                        </a:rPr>
                        <a:t>Loss of Key</a:t>
                      </a:r>
                    </a:p>
                    <a:p>
                      <a:pPr marL="342900" indent="-342900">
                        <a:buFont typeface="Wingdings" panose="05000000000000000000" pitchFamily="2" charset="2"/>
                        <a:buChar char="q"/>
                      </a:pPr>
                      <a:r>
                        <a:rPr lang="en-US" sz="2000" b="0" dirty="0" smtClean="0">
                          <a:solidFill>
                            <a:schemeClr val="tx1"/>
                          </a:solidFill>
                          <a:latin typeface="Calibri" pitchFamily="34" charset="0"/>
                        </a:rPr>
                        <a:t>Platinum PA</a:t>
                      </a:r>
                    </a:p>
                    <a:p>
                      <a:pPr marL="342900" indent="-342900">
                        <a:buFont typeface="Wingdings" panose="05000000000000000000" pitchFamily="2" charset="2"/>
                        <a:buChar char="q"/>
                      </a:pPr>
                      <a:r>
                        <a:rPr lang="en-US" sz="2000" b="0" dirty="0" err="1" smtClean="0">
                          <a:solidFill>
                            <a:schemeClr val="tx1"/>
                          </a:solidFill>
                          <a:latin typeface="Calibri" pitchFamily="34" charset="0"/>
                        </a:rPr>
                        <a:t>Tyre</a:t>
                      </a:r>
                      <a:r>
                        <a:rPr lang="en-US" sz="2000" b="0" dirty="0" smtClean="0">
                          <a:solidFill>
                            <a:schemeClr val="tx1"/>
                          </a:solidFill>
                          <a:latin typeface="Calibri" pitchFamily="34" charset="0"/>
                        </a:rPr>
                        <a:t> and Rim Protector</a:t>
                      </a:r>
                    </a:p>
                    <a:p>
                      <a:pPr marL="342900" indent="-342900">
                        <a:buFont typeface="Wingdings" panose="05000000000000000000" pitchFamily="2" charset="2"/>
                        <a:buChar char="q"/>
                      </a:pPr>
                      <a:r>
                        <a:rPr lang="en-US" sz="2000" b="0" dirty="0" smtClean="0">
                          <a:solidFill>
                            <a:schemeClr val="tx1"/>
                          </a:solidFill>
                          <a:latin typeface="Calibri" pitchFamily="34" charset="0"/>
                        </a:rPr>
                        <a:t>Pet Care</a:t>
                      </a:r>
                    </a:p>
                    <a:p>
                      <a:pPr marL="342900" indent="-342900">
                        <a:buFont typeface="Wingdings" panose="05000000000000000000" pitchFamily="2" charset="2"/>
                        <a:buChar char="q"/>
                      </a:pPr>
                      <a:r>
                        <a:rPr lang="en-US" sz="2000" b="0" dirty="0" smtClean="0">
                          <a:solidFill>
                            <a:schemeClr val="tx1"/>
                          </a:solidFill>
                          <a:latin typeface="Calibri" pitchFamily="34" charset="0"/>
                        </a:rPr>
                        <a:t>RSA</a:t>
                      </a:r>
                    </a:p>
                    <a:p>
                      <a:pPr marL="342900" indent="-342900">
                        <a:buFont typeface="Wingdings" panose="05000000000000000000" pitchFamily="2" charset="2"/>
                        <a:buChar char="q"/>
                      </a:pPr>
                      <a:r>
                        <a:rPr lang="en-US" sz="2000" b="0" dirty="0" smtClean="0">
                          <a:solidFill>
                            <a:schemeClr val="tx1"/>
                          </a:solidFill>
                          <a:latin typeface="Calibri" pitchFamily="34" charset="0"/>
                        </a:rPr>
                        <a:t>EMI protect</a:t>
                      </a:r>
                    </a:p>
                    <a:p>
                      <a:endParaRPr lang="en-US" dirty="0">
                        <a:solidFill>
                          <a:schemeClr val="tx1"/>
                        </a:solidFill>
                      </a:endParaRPr>
                    </a:p>
                  </a:txBody>
                  <a:tcPr>
                    <a:noFill/>
                  </a:tcPr>
                </a:tc>
                <a:extLst>
                  <a:ext uri="{0D108BD9-81ED-4DB2-BD59-A6C34878D82A}">
                    <a16:rowId xmlns:a16="http://schemas.microsoft.com/office/drawing/2014/main" val="10000"/>
                  </a:ext>
                </a:extLst>
              </a:tr>
            </a:tbl>
          </a:graphicData>
        </a:graphic>
      </p:graphicFrame>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1000"/>
                                        <p:tgtEl>
                                          <p:spTgt spid="2"/>
                                        </p:tgtEl>
                                      </p:cBhvr>
                                    </p:animEffect>
                                    <p:anim calcmode="lin" valueType="num">
                                      <p:cBhvr>
                                        <p:cTn id="13" dur="1000" fill="hold"/>
                                        <p:tgtEl>
                                          <p:spTgt spid="2"/>
                                        </p:tgtEl>
                                        <p:attrNameLst>
                                          <p:attrName>ppt_x</p:attrName>
                                        </p:attrNameLst>
                                      </p:cBhvr>
                                      <p:tavLst>
                                        <p:tav tm="0">
                                          <p:val>
                                            <p:strVal val="#ppt_x"/>
                                          </p:val>
                                        </p:tav>
                                        <p:tav tm="100000">
                                          <p:val>
                                            <p:strVal val="#ppt_x"/>
                                          </p:val>
                                        </p:tav>
                                      </p:tavLst>
                                    </p:anim>
                                    <p:anim calcmode="lin" valueType="num">
                                      <p:cBhvr>
                                        <p:cTn id="14"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motor.jpg"/>
          <p:cNvPicPr>
            <a:picLocks noChangeAspect="1"/>
          </p:cNvPicPr>
          <p:nvPr/>
        </p:nvPicPr>
        <p:blipFill>
          <a:blip r:embed="rId2" cstate="print">
            <a:duotone>
              <a:schemeClr val="accent1">
                <a:shade val="45000"/>
                <a:satMod val="135000"/>
              </a:schemeClr>
              <a:prstClr val="white"/>
            </a:duotone>
            <a:lum contrast="2000"/>
          </a:blip>
          <a:stretch>
            <a:fillRect/>
          </a:stretch>
        </p:blipFill>
        <p:spPr>
          <a:xfrm>
            <a:off x="457200" y="228600"/>
            <a:ext cx="8229600" cy="1219200"/>
          </a:xfrm>
          <a:prstGeom prst="rect">
            <a:avLst/>
          </a:prstGeom>
          <a:ln>
            <a:solidFill>
              <a:schemeClr val="bg1"/>
            </a:solidFill>
          </a:ln>
          <a:effectLst>
            <a:glow rad="101600">
              <a:schemeClr val="bg2">
                <a:lumMod val="90000"/>
                <a:alpha val="60000"/>
              </a:schemeClr>
            </a:glow>
            <a:reflection blurRad="6350" stA="50000" endA="300" endPos="55000" dir="5400000" sy="-100000" algn="bl" rotWithShape="0"/>
          </a:effectLst>
        </p:spPr>
      </p:pic>
      <p:graphicFrame>
        <p:nvGraphicFramePr>
          <p:cNvPr id="5" name="Table 4"/>
          <p:cNvGraphicFramePr>
            <a:graphicFrameLocks noGrp="1"/>
          </p:cNvGraphicFramePr>
          <p:nvPr>
            <p:extLst>
              <p:ext uri="{D42A27DB-BD31-4B8C-83A1-F6EECF244321}">
                <p14:modId xmlns:p14="http://schemas.microsoft.com/office/powerpoint/2010/main" val="2411102771"/>
              </p:ext>
            </p:extLst>
          </p:nvPr>
        </p:nvGraphicFramePr>
        <p:xfrm>
          <a:off x="457200" y="1676400"/>
          <a:ext cx="8229600" cy="3508886"/>
        </p:xfrm>
        <a:graphic>
          <a:graphicData uri="http://schemas.openxmlformats.org/drawingml/2006/table">
            <a:tbl>
              <a:tblPr firstRow="1" bandRow="1">
                <a:tableStyleId>{5C22544A-7EE6-4342-B048-85BDC9FD1C3A}</a:tableStyleId>
              </a:tblPr>
              <a:tblGrid>
                <a:gridCol w="2743200">
                  <a:extLst>
                    <a:ext uri="{9D8B030D-6E8A-4147-A177-3AD203B41FA5}">
                      <a16:colId xmlns:a16="http://schemas.microsoft.com/office/drawing/2014/main" val="20000"/>
                    </a:ext>
                  </a:extLst>
                </a:gridCol>
                <a:gridCol w="2743200">
                  <a:extLst>
                    <a:ext uri="{9D8B030D-6E8A-4147-A177-3AD203B41FA5}">
                      <a16:colId xmlns:a16="http://schemas.microsoft.com/office/drawing/2014/main" val="20001"/>
                    </a:ext>
                  </a:extLst>
                </a:gridCol>
                <a:gridCol w="2743200">
                  <a:extLst>
                    <a:ext uri="{9D8B030D-6E8A-4147-A177-3AD203B41FA5}">
                      <a16:colId xmlns:a16="http://schemas.microsoft.com/office/drawing/2014/main" val="20002"/>
                    </a:ext>
                  </a:extLst>
                </a:gridCol>
              </a:tblGrid>
              <a:tr h="768982">
                <a:tc gridSpan="3">
                  <a:txBody>
                    <a:bodyPr/>
                    <a:lstStyle/>
                    <a:p>
                      <a:pPr algn="ctr">
                        <a:lnSpc>
                          <a:spcPct val="150000"/>
                        </a:lnSpc>
                      </a:pPr>
                      <a:r>
                        <a:rPr lang="en-US" sz="2400" b="0" dirty="0" smtClean="0">
                          <a:solidFill>
                            <a:schemeClr val="accent5">
                              <a:lumMod val="75000"/>
                            </a:schemeClr>
                          </a:solidFill>
                          <a:latin typeface="Calibri" pitchFamily="34" charset="0"/>
                          <a:cs typeface="Calibri" pitchFamily="34" charset="0"/>
                        </a:rPr>
                        <a:t>Consumables Premium</a:t>
                      </a:r>
                      <a:r>
                        <a:rPr lang="en-US" sz="2400" b="0" baseline="0" dirty="0" smtClean="0">
                          <a:solidFill>
                            <a:schemeClr val="accent5">
                              <a:lumMod val="75000"/>
                            </a:schemeClr>
                          </a:solidFill>
                          <a:latin typeface="Calibri" pitchFamily="34" charset="0"/>
                          <a:cs typeface="Calibri" pitchFamily="34" charset="0"/>
                        </a:rPr>
                        <a:t> rates for Annual Policies</a:t>
                      </a:r>
                      <a:endParaRPr lang="en-US" sz="2400" b="0" dirty="0">
                        <a:solidFill>
                          <a:schemeClr val="accent5">
                            <a:lumMod val="75000"/>
                          </a:schemeClr>
                        </a:solidFill>
                        <a:latin typeface="Calibri" pitchFamily="34" charset="0"/>
                        <a:cs typeface="Calibri" pitchFamily="34" charset="0"/>
                      </a:endParaRPr>
                    </a:p>
                  </a:txBody>
                  <a:tcPr anchor="ctr">
                    <a:solidFill>
                      <a:srgbClr val="FFC000"/>
                    </a:solidFill>
                  </a:tcPr>
                </a:tc>
                <a:tc hMerge="1">
                  <a:txBody>
                    <a:bodyPr/>
                    <a:lstStyle/>
                    <a:p>
                      <a:pPr algn="ctr">
                        <a:lnSpc>
                          <a:spcPct val="150000"/>
                        </a:lnSpc>
                      </a:pPr>
                      <a:endParaRPr lang="en-US" sz="2400" b="0" dirty="0">
                        <a:solidFill>
                          <a:schemeClr val="accent5">
                            <a:lumMod val="75000"/>
                          </a:schemeClr>
                        </a:solidFill>
                        <a:latin typeface="Calibri" pitchFamily="34" charset="0"/>
                        <a:cs typeface="Calibri" pitchFamily="34" charset="0"/>
                      </a:endParaRPr>
                    </a:p>
                  </a:txBody>
                  <a:tcPr anchor="ctr">
                    <a:solidFill>
                      <a:srgbClr val="FFC000"/>
                    </a:solidFill>
                  </a:tcPr>
                </a:tc>
                <a:tc hMerge="1">
                  <a:txBody>
                    <a:bodyPr/>
                    <a:lstStyle/>
                    <a:p>
                      <a:pPr algn="ctr">
                        <a:lnSpc>
                          <a:spcPct val="150000"/>
                        </a:lnSpc>
                      </a:pPr>
                      <a:endParaRPr lang="en-US" sz="2400" b="0" dirty="0">
                        <a:solidFill>
                          <a:schemeClr val="accent5">
                            <a:lumMod val="75000"/>
                          </a:schemeClr>
                        </a:solidFill>
                        <a:latin typeface="Calibri" pitchFamily="34" charset="0"/>
                        <a:cs typeface="Calibri" pitchFamily="34" charset="0"/>
                      </a:endParaRPr>
                    </a:p>
                  </a:txBody>
                  <a:tcPr anchor="ctr">
                    <a:solidFill>
                      <a:srgbClr val="FFC000"/>
                    </a:solidFill>
                  </a:tcPr>
                </a:tc>
                <a:extLst>
                  <a:ext uri="{0D108BD9-81ED-4DB2-BD59-A6C34878D82A}">
                    <a16:rowId xmlns:a16="http://schemas.microsoft.com/office/drawing/2014/main" val="10000"/>
                  </a:ext>
                </a:extLst>
              </a:tr>
              <a:tr h="602618">
                <a:tc>
                  <a:txBody>
                    <a:bodyPr/>
                    <a:lstStyle/>
                    <a:p>
                      <a:pPr algn="ctr">
                        <a:lnSpc>
                          <a:spcPct val="115000"/>
                        </a:lnSpc>
                        <a:spcAft>
                          <a:spcPts val="0"/>
                        </a:spcAft>
                      </a:pPr>
                      <a:r>
                        <a:rPr lang="en-IN" sz="1200" spc="10" dirty="0">
                          <a:solidFill>
                            <a:srgbClr val="000000"/>
                          </a:solidFill>
                          <a:effectLst/>
                          <a:latin typeface="Arial"/>
                          <a:ea typeface="Times New Roman"/>
                          <a:cs typeface="Times New Roman"/>
                        </a:rPr>
                        <a:t>Age of the Vehicle</a:t>
                      </a:r>
                      <a:endParaRPr lang="en-IN" sz="1100" dirty="0">
                        <a:effectLst/>
                        <a:latin typeface="Calibri"/>
                        <a:ea typeface="Calibri"/>
                        <a:cs typeface="Times New Roman"/>
                      </a:endParaRPr>
                    </a:p>
                  </a:txBody>
                  <a:tcPr marL="68580" marR="68580" marT="0" marB="0" anchor="ctr"/>
                </a:tc>
                <a:tc>
                  <a:txBody>
                    <a:bodyPr/>
                    <a:lstStyle/>
                    <a:p>
                      <a:pPr algn="ctr">
                        <a:lnSpc>
                          <a:spcPct val="115000"/>
                        </a:lnSpc>
                        <a:spcAft>
                          <a:spcPts val="0"/>
                        </a:spcAft>
                      </a:pPr>
                      <a:r>
                        <a:rPr lang="en-IN" sz="1200" spc="10">
                          <a:solidFill>
                            <a:srgbClr val="000000"/>
                          </a:solidFill>
                          <a:effectLst/>
                          <a:latin typeface="Arial"/>
                          <a:ea typeface="Times New Roman"/>
                          <a:cs typeface="Times New Roman"/>
                        </a:rPr>
                        <a:t>Annual Premium rate(as % of IDV) -  Two wheelers / Private Car</a:t>
                      </a:r>
                      <a:endParaRPr lang="en-IN" sz="1100">
                        <a:effectLst/>
                        <a:latin typeface="Calibri"/>
                        <a:ea typeface="Calibri"/>
                        <a:cs typeface="Times New Roman"/>
                      </a:endParaRPr>
                    </a:p>
                  </a:txBody>
                  <a:tcPr marL="68580" marR="68580" marT="0" marB="0" anchor="ctr"/>
                </a:tc>
                <a:tc>
                  <a:txBody>
                    <a:bodyPr/>
                    <a:lstStyle/>
                    <a:p>
                      <a:pPr algn="ctr">
                        <a:lnSpc>
                          <a:spcPct val="115000"/>
                        </a:lnSpc>
                        <a:spcAft>
                          <a:spcPts val="0"/>
                        </a:spcAft>
                      </a:pPr>
                      <a:r>
                        <a:rPr lang="en-IN" sz="1200" spc="10">
                          <a:solidFill>
                            <a:srgbClr val="000000"/>
                          </a:solidFill>
                          <a:effectLst/>
                          <a:latin typeface="Arial"/>
                          <a:ea typeface="Times New Roman"/>
                          <a:cs typeface="Times New Roman"/>
                        </a:rPr>
                        <a:t>Annual Premium rate (as % of IDV)     -  Commercial Vehicle</a:t>
                      </a:r>
                      <a:endParaRPr lang="en-IN" sz="1100">
                        <a:effectLst/>
                        <a:latin typeface="Calibri"/>
                        <a:ea typeface="Calibri"/>
                        <a:cs typeface="Times New Roman"/>
                      </a:endParaRPr>
                    </a:p>
                  </a:txBody>
                  <a:tcPr marL="68580" marR="68580" marT="0" marB="0" anchor="ctr"/>
                </a:tc>
                <a:extLst>
                  <a:ext uri="{0D108BD9-81ED-4DB2-BD59-A6C34878D82A}">
                    <a16:rowId xmlns:a16="http://schemas.microsoft.com/office/drawing/2014/main" val="10001"/>
                  </a:ext>
                </a:extLst>
              </a:tr>
              <a:tr h="297818">
                <a:tc>
                  <a:txBody>
                    <a:bodyPr/>
                    <a:lstStyle/>
                    <a:p>
                      <a:pPr algn="ctr">
                        <a:lnSpc>
                          <a:spcPct val="115000"/>
                        </a:lnSpc>
                        <a:spcAft>
                          <a:spcPts val="0"/>
                        </a:spcAft>
                      </a:pPr>
                      <a:r>
                        <a:rPr lang="en-IN" sz="1800" spc="10">
                          <a:solidFill>
                            <a:srgbClr val="000000"/>
                          </a:solidFill>
                          <a:effectLst/>
                          <a:latin typeface="Arial"/>
                          <a:ea typeface="Times New Roman"/>
                          <a:cs typeface="Times New Roman"/>
                        </a:rPr>
                        <a:t>&lt;1 year</a:t>
                      </a:r>
                      <a:endParaRPr lang="en-IN" sz="1800">
                        <a:effectLst/>
                        <a:latin typeface="Calibri"/>
                        <a:ea typeface="Calibri"/>
                        <a:cs typeface="Times New Roman"/>
                      </a:endParaRPr>
                    </a:p>
                  </a:txBody>
                  <a:tcPr marL="68580" marR="68580" marT="0" marB="0" anchor="ctr"/>
                </a:tc>
                <a:tc>
                  <a:txBody>
                    <a:bodyPr/>
                    <a:lstStyle/>
                    <a:p>
                      <a:pPr algn="ctr">
                        <a:lnSpc>
                          <a:spcPct val="115000"/>
                        </a:lnSpc>
                        <a:spcAft>
                          <a:spcPts val="0"/>
                        </a:spcAft>
                      </a:pPr>
                      <a:r>
                        <a:rPr lang="en-IN" sz="1800" spc="10">
                          <a:solidFill>
                            <a:srgbClr val="000000"/>
                          </a:solidFill>
                          <a:effectLst/>
                          <a:latin typeface="Arial"/>
                          <a:ea typeface="Times New Roman"/>
                          <a:cs typeface="Times New Roman"/>
                        </a:rPr>
                        <a:t>0.10%</a:t>
                      </a:r>
                      <a:endParaRPr lang="en-IN" sz="1800">
                        <a:effectLst/>
                        <a:latin typeface="Calibri"/>
                        <a:ea typeface="Calibri"/>
                        <a:cs typeface="Times New Roman"/>
                      </a:endParaRPr>
                    </a:p>
                  </a:txBody>
                  <a:tcPr marL="68580" marR="68580" marT="0" marB="0" anchor="ctr"/>
                </a:tc>
                <a:tc>
                  <a:txBody>
                    <a:bodyPr/>
                    <a:lstStyle/>
                    <a:p>
                      <a:pPr algn="ctr">
                        <a:lnSpc>
                          <a:spcPct val="115000"/>
                        </a:lnSpc>
                        <a:spcAft>
                          <a:spcPts val="0"/>
                        </a:spcAft>
                      </a:pPr>
                      <a:r>
                        <a:rPr lang="en-IN" sz="1800" spc="10">
                          <a:solidFill>
                            <a:srgbClr val="000000"/>
                          </a:solidFill>
                          <a:effectLst/>
                          <a:latin typeface="Arial"/>
                          <a:ea typeface="Times New Roman"/>
                          <a:cs typeface="Times New Roman"/>
                        </a:rPr>
                        <a:t>0.15%</a:t>
                      </a:r>
                      <a:endParaRPr lang="en-IN" sz="1800">
                        <a:effectLst/>
                        <a:latin typeface="Calibri"/>
                        <a:ea typeface="Calibri"/>
                        <a:cs typeface="Times New Roman"/>
                      </a:endParaRPr>
                    </a:p>
                  </a:txBody>
                  <a:tcPr marL="68580" marR="68580" marT="0" marB="0" anchor="ctr"/>
                </a:tc>
                <a:extLst>
                  <a:ext uri="{0D108BD9-81ED-4DB2-BD59-A6C34878D82A}">
                    <a16:rowId xmlns:a16="http://schemas.microsoft.com/office/drawing/2014/main" val="10002"/>
                  </a:ext>
                </a:extLst>
              </a:tr>
              <a:tr h="457200">
                <a:tc>
                  <a:txBody>
                    <a:bodyPr/>
                    <a:lstStyle/>
                    <a:p>
                      <a:pPr algn="ctr">
                        <a:lnSpc>
                          <a:spcPct val="115000"/>
                        </a:lnSpc>
                        <a:spcAft>
                          <a:spcPts val="0"/>
                        </a:spcAft>
                      </a:pPr>
                      <a:r>
                        <a:rPr lang="en-IN" sz="1800" spc="10" dirty="0">
                          <a:solidFill>
                            <a:srgbClr val="000000"/>
                          </a:solidFill>
                          <a:effectLst/>
                          <a:latin typeface="Arial"/>
                          <a:ea typeface="Times New Roman"/>
                          <a:cs typeface="Times New Roman"/>
                        </a:rPr>
                        <a:t>&gt;=1 year and &lt;2 years</a:t>
                      </a:r>
                      <a:endParaRPr lang="en-IN" sz="1800" dirty="0">
                        <a:effectLst/>
                        <a:latin typeface="Calibri"/>
                        <a:ea typeface="Calibri"/>
                        <a:cs typeface="Times New Roman"/>
                      </a:endParaRPr>
                    </a:p>
                  </a:txBody>
                  <a:tcPr marL="68580" marR="68580" marT="0" marB="0" anchor="ctr"/>
                </a:tc>
                <a:tc>
                  <a:txBody>
                    <a:bodyPr/>
                    <a:lstStyle/>
                    <a:p>
                      <a:pPr algn="ctr">
                        <a:lnSpc>
                          <a:spcPct val="115000"/>
                        </a:lnSpc>
                        <a:spcAft>
                          <a:spcPts val="0"/>
                        </a:spcAft>
                      </a:pPr>
                      <a:r>
                        <a:rPr lang="en-IN" sz="1800" spc="10">
                          <a:solidFill>
                            <a:srgbClr val="000000"/>
                          </a:solidFill>
                          <a:effectLst/>
                          <a:latin typeface="Arial"/>
                          <a:ea typeface="Times New Roman"/>
                          <a:cs typeface="Times New Roman"/>
                        </a:rPr>
                        <a:t>0.12%</a:t>
                      </a:r>
                      <a:endParaRPr lang="en-IN" sz="1800">
                        <a:effectLst/>
                        <a:latin typeface="Calibri"/>
                        <a:ea typeface="Calibri"/>
                        <a:cs typeface="Times New Roman"/>
                      </a:endParaRPr>
                    </a:p>
                  </a:txBody>
                  <a:tcPr marL="68580" marR="68580" marT="0" marB="0" anchor="ctr"/>
                </a:tc>
                <a:tc>
                  <a:txBody>
                    <a:bodyPr/>
                    <a:lstStyle/>
                    <a:p>
                      <a:pPr algn="ctr">
                        <a:lnSpc>
                          <a:spcPct val="115000"/>
                        </a:lnSpc>
                        <a:spcAft>
                          <a:spcPts val="0"/>
                        </a:spcAft>
                      </a:pPr>
                      <a:r>
                        <a:rPr lang="en-IN" sz="1800" spc="10">
                          <a:solidFill>
                            <a:srgbClr val="000000"/>
                          </a:solidFill>
                          <a:effectLst/>
                          <a:latin typeface="Arial"/>
                          <a:ea typeface="Times New Roman"/>
                          <a:cs typeface="Times New Roman"/>
                        </a:rPr>
                        <a:t>0.18%</a:t>
                      </a:r>
                      <a:endParaRPr lang="en-IN" sz="1800">
                        <a:effectLst/>
                        <a:latin typeface="Calibri"/>
                        <a:ea typeface="Calibri"/>
                        <a:cs typeface="Times New Roman"/>
                      </a:endParaRPr>
                    </a:p>
                  </a:txBody>
                  <a:tcPr marL="68580" marR="68580" marT="0" marB="0" anchor="ctr"/>
                </a:tc>
                <a:extLst>
                  <a:ext uri="{0D108BD9-81ED-4DB2-BD59-A6C34878D82A}">
                    <a16:rowId xmlns:a16="http://schemas.microsoft.com/office/drawing/2014/main" val="10003"/>
                  </a:ext>
                </a:extLst>
              </a:tr>
              <a:tr h="381000">
                <a:tc>
                  <a:txBody>
                    <a:bodyPr/>
                    <a:lstStyle/>
                    <a:p>
                      <a:pPr algn="ctr">
                        <a:lnSpc>
                          <a:spcPct val="115000"/>
                        </a:lnSpc>
                        <a:spcAft>
                          <a:spcPts val="0"/>
                        </a:spcAft>
                      </a:pPr>
                      <a:r>
                        <a:rPr lang="en-IN" sz="1800" spc="10">
                          <a:solidFill>
                            <a:srgbClr val="000000"/>
                          </a:solidFill>
                          <a:effectLst/>
                          <a:latin typeface="Arial"/>
                          <a:ea typeface="Times New Roman"/>
                          <a:cs typeface="Times New Roman"/>
                        </a:rPr>
                        <a:t>&gt;=2 years and &lt;3 years</a:t>
                      </a:r>
                      <a:endParaRPr lang="en-IN" sz="1800">
                        <a:effectLst/>
                        <a:latin typeface="Calibri"/>
                        <a:ea typeface="Calibri"/>
                        <a:cs typeface="Times New Roman"/>
                      </a:endParaRPr>
                    </a:p>
                  </a:txBody>
                  <a:tcPr marL="68580" marR="68580" marT="0" marB="0" anchor="ctr"/>
                </a:tc>
                <a:tc>
                  <a:txBody>
                    <a:bodyPr/>
                    <a:lstStyle/>
                    <a:p>
                      <a:pPr algn="ctr">
                        <a:lnSpc>
                          <a:spcPct val="115000"/>
                        </a:lnSpc>
                        <a:spcAft>
                          <a:spcPts val="0"/>
                        </a:spcAft>
                      </a:pPr>
                      <a:r>
                        <a:rPr lang="en-IN" sz="1800" spc="10">
                          <a:solidFill>
                            <a:srgbClr val="000000"/>
                          </a:solidFill>
                          <a:effectLst/>
                          <a:latin typeface="Arial"/>
                          <a:ea typeface="Times New Roman"/>
                          <a:cs typeface="Times New Roman"/>
                        </a:rPr>
                        <a:t>0.15%</a:t>
                      </a:r>
                      <a:endParaRPr lang="en-IN" sz="1800">
                        <a:effectLst/>
                        <a:latin typeface="Calibri"/>
                        <a:ea typeface="Calibri"/>
                        <a:cs typeface="Times New Roman"/>
                      </a:endParaRPr>
                    </a:p>
                  </a:txBody>
                  <a:tcPr marL="68580" marR="68580" marT="0" marB="0" anchor="ctr"/>
                </a:tc>
                <a:tc>
                  <a:txBody>
                    <a:bodyPr/>
                    <a:lstStyle/>
                    <a:p>
                      <a:pPr algn="ctr">
                        <a:lnSpc>
                          <a:spcPct val="115000"/>
                        </a:lnSpc>
                        <a:spcAft>
                          <a:spcPts val="0"/>
                        </a:spcAft>
                      </a:pPr>
                      <a:r>
                        <a:rPr lang="en-IN" sz="1800" spc="10">
                          <a:solidFill>
                            <a:srgbClr val="000000"/>
                          </a:solidFill>
                          <a:effectLst/>
                          <a:latin typeface="Arial"/>
                          <a:ea typeface="Times New Roman"/>
                          <a:cs typeface="Times New Roman"/>
                        </a:rPr>
                        <a:t>0.22%</a:t>
                      </a:r>
                      <a:endParaRPr lang="en-IN" sz="1800">
                        <a:effectLst/>
                        <a:latin typeface="Calibri"/>
                        <a:ea typeface="Calibri"/>
                        <a:cs typeface="Times New Roman"/>
                      </a:endParaRPr>
                    </a:p>
                  </a:txBody>
                  <a:tcPr marL="68580" marR="68580" marT="0" marB="0" anchor="ctr"/>
                </a:tc>
                <a:extLst>
                  <a:ext uri="{0D108BD9-81ED-4DB2-BD59-A6C34878D82A}">
                    <a16:rowId xmlns:a16="http://schemas.microsoft.com/office/drawing/2014/main" val="10004"/>
                  </a:ext>
                </a:extLst>
              </a:tr>
              <a:tr h="533400">
                <a:tc>
                  <a:txBody>
                    <a:bodyPr/>
                    <a:lstStyle/>
                    <a:p>
                      <a:pPr algn="ctr">
                        <a:lnSpc>
                          <a:spcPct val="115000"/>
                        </a:lnSpc>
                        <a:spcAft>
                          <a:spcPts val="0"/>
                        </a:spcAft>
                      </a:pPr>
                      <a:r>
                        <a:rPr lang="en-IN" sz="1800" spc="10">
                          <a:solidFill>
                            <a:srgbClr val="000000"/>
                          </a:solidFill>
                          <a:effectLst/>
                          <a:latin typeface="Arial"/>
                          <a:ea typeface="Times New Roman"/>
                          <a:cs typeface="Times New Roman"/>
                        </a:rPr>
                        <a:t>&gt;=3 years and &lt;4 years</a:t>
                      </a:r>
                      <a:endParaRPr lang="en-IN" sz="1800">
                        <a:effectLst/>
                        <a:latin typeface="Calibri"/>
                        <a:ea typeface="Calibri"/>
                        <a:cs typeface="Times New Roman"/>
                      </a:endParaRPr>
                    </a:p>
                  </a:txBody>
                  <a:tcPr marL="68580" marR="68580" marT="0" marB="0" anchor="ctr"/>
                </a:tc>
                <a:tc>
                  <a:txBody>
                    <a:bodyPr/>
                    <a:lstStyle/>
                    <a:p>
                      <a:pPr algn="ctr">
                        <a:lnSpc>
                          <a:spcPct val="115000"/>
                        </a:lnSpc>
                        <a:spcAft>
                          <a:spcPts val="0"/>
                        </a:spcAft>
                      </a:pPr>
                      <a:r>
                        <a:rPr lang="en-IN" sz="1800" spc="10">
                          <a:solidFill>
                            <a:srgbClr val="000000"/>
                          </a:solidFill>
                          <a:effectLst/>
                          <a:latin typeface="Arial"/>
                          <a:ea typeface="Times New Roman"/>
                          <a:cs typeface="Times New Roman"/>
                        </a:rPr>
                        <a:t>0.17%</a:t>
                      </a:r>
                      <a:endParaRPr lang="en-IN" sz="1800">
                        <a:effectLst/>
                        <a:latin typeface="Calibri"/>
                        <a:ea typeface="Calibri"/>
                        <a:cs typeface="Times New Roman"/>
                      </a:endParaRPr>
                    </a:p>
                  </a:txBody>
                  <a:tcPr marL="68580" marR="68580" marT="0" marB="0" anchor="ctr"/>
                </a:tc>
                <a:tc>
                  <a:txBody>
                    <a:bodyPr/>
                    <a:lstStyle/>
                    <a:p>
                      <a:pPr algn="ctr">
                        <a:lnSpc>
                          <a:spcPct val="115000"/>
                        </a:lnSpc>
                        <a:spcAft>
                          <a:spcPts val="0"/>
                        </a:spcAft>
                      </a:pPr>
                      <a:r>
                        <a:rPr lang="en-IN" sz="1800" spc="10">
                          <a:solidFill>
                            <a:srgbClr val="000000"/>
                          </a:solidFill>
                          <a:effectLst/>
                          <a:latin typeface="Arial"/>
                          <a:ea typeface="Times New Roman"/>
                          <a:cs typeface="Times New Roman"/>
                        </a:rPr>
                        <a:t>0.25%</a:t>
                      </a:r>
                      <a:endParaRPr lang="en-IN" sz="1800">
                        <a:effectLst/>
                        <a:latin typeface="Calibri"/>
                        <a:ea typeface="Calibri"/>
                        <a:cs typeface="Times New Roman"/>
                      </a:endParaRPr>
                    </a:p>
                  </a:txBody>
                  <a:tcPr marL="68580" marR="68580" marT="0" marB="0" anchor="ctr"/>
                </a:tc>
                <a:extLst>
                  <a:ext uri="{0D108BD9-81ED-4DB2-BD59-A6C34878D82A}">
                    <a16:rowId xmlns:a16="http://schemas.microsoft.com/office/drawing/2014/main" val="10005"/>
                  </a:ext>
                </a:extLst>
              </a:tr>
              <a:tr h="450218">
                <a:tc>
                  <a:txBody>
                    <a:bodyPr/>
                    <a:lstStyle/>
                    <a:p>
                      <a:pPr algn="ctr">
                        <a:lnSpc>
                          <a:spcPct val="115000"/>
                        </a:lnSpc>
                        <a:spcAft>
                          <a:spcPts val="0"/>
                        </a:spcAft>
                      </a:pPr>
                      <a:r>
                        <a:rPr lang="en-IN" sz="1800" spc="10">
                          <a:solidFill>
                            <a:srgbClr val="000000"/>
                          </a:solidFill>
                          <a:effectLst/>
                          <a:latin typeface="Arial"/>
                          <a:ea typeface="Times New Roman"/>
                          <a:cs typeface="Times New Roman"/>
                        </a:rPr>
                        <a:t>&gt;=4 years and &lt;5 years</a:t>
                      </a:r>
                      <a:endParaRPr lang="en-IN" sz="1800">
                        <a:effectLst/>
                        <a:latin typeface="Calibri"/>
                        <a:ea typeface="Calibri"/>
                        <a:cs typeface="Times New Roman"/>
                      </a:endParaRPr>
                    </a:p>
                  </a:txBody>
                  <a:tcPr marL="68580" marR="68580" marT="0" marB="0" anchor="ctr"/>
                </a:tc>
                <a:tc>
                  <a:txBody>
                    <a:bodyPr/>
                    <a:lstStyle/>
                    <a:p>
                      <a:pPr algn="ctr">
                        <a:lnSpc>
                          <a:spcPct val="115000"/>
                        </a:lnSpc>
                        <a:spcAft>
                          <a:spcPts val="0"/>
                        </a:spcAft>
                      </a:pPr>
                      <a:r>
                        <a:rPr lang="en-IN" sz="1800" spc="10">
                          <a:solidFill>
                            <a:srgbClr val="000000"/>
                          </a:solidFill>
                          <a:effectLst/>
                          <a:latin typeface="Arial"/>
                          <a:ea typeface="Times New Roman"/>
                          <a:cs typeface="Times New Roman"/>
                        </a:rPr>
                        <a:t>0.20%</a:t>
                      </a:r>
                      <a:endParaRPr lang="en-IN" sz="1800">
                        <a:effectLst/>
                        <a:latin typeface="Calibri"/>
                        <a:ea typeface="Calibri"/>
                        <a:cs typeface="Times New Roman"/>
                      </a:endParaRPr>
                    </a:p>
                  </a:txBody>
                  <a:tcPr marL="68580" marR="68580" marT="0" marB="0" anchor="ctr"/>
                </a:tc>
                <a:tc>
                  <a:txBody>
                    <a:bodyPr/>
                    <a:lstStyle/>
                    <a:p>
                      <a:pPr algn="ctr">
                        <a:lnSpc>
                          <a:spcPct val="115000"/>
                        </a:lnSpc>
                        <a:spcAft>
                          <a:spcPts val="0"/>
                        </a:spcAft>
                      </a:pPr>
                      <a:r>
                        <a:rPr lang="en-IN" sz="1800" spc="10" dirty="0">
                          <a:solidFill>
                            <a:srgbClr val="000000"/>
                          </a:solidFill>
                          <a:effectLst/>
                          <a:latin typeface="Arial"/>
                          <a:ea typeface="Times New Roman"/>
                          <a:cs typeface="Times New Roman"/>
                        </a:rPr>
                        <a:t>0.30%</a:t>
                      </a:r>
                      <a:endParaRPr lang="en-IN" sz="1800" dirty="0">
                        <a:effectLst/>
                        <a:latin typeface="Calibri"/>
                        <a:ea typeface="Calibri"/>
                        <a:cs typeface="Times New Roman"/>
                      </a:endParaRPr>
                    </a:p>
                  </a:txBody>
                  <a:tcPr marL="68580" marR="68580" marT="0" marB="0" anchor="ctr"/>
                </a:tc>
                <a:extLst>
                  <a:ext uri="{0D108BD9-81ED-4DB2-BD59-A6C34878D82A}">
                    <a16:rowId xmlns:a16="http://schemas.microsoft.com/office/drawing/2014/main" val="10006"/>
                  </a:ext>
                </a:extLst>
              </a:tr>
            </a:tbl>
          </a:graphicData>
        </a:graphic>
      </p:graphicFrame>
      <p:grpSp>
        <p:nvGrpSpPr>
          <p:cNvPr id="7" name="Group 6"/>
          <p:cNvGrpSpPr/>
          <p:nvPr/>
        </p:nvGrpSpPr>
        <p:grpSpPr>
          <a:xfrm>
            <a:off x="4876800" y="734370"/>
            <a:ext cx="3657600" cy="702000"/>
            <a:chOff x="0" y="0"/>
            <a:chExt cx="3657600" cy="702000"/>
          </a:xfrm>
        </p:grpSpPr>
        <p:sp>
          <p:nvSpPr>
            <p:cNvPr id="8" name="Rounded Rectangle 7"/>
            <p:cNvSpPr/>
            <p:nvPr/>
          </p:nvSpPr>
          <p:spPr>
            <a:xfrm>
              <a:off x="0" y="0"/>
              <a:ext cx="3657600" cy="702000"/>
            </a:xfrm>
            <a:prstGeom prst="roundRect">
              <a:avLst/>
            </a:prstGeom>
            <a:solidFill>
              <a:srgbClr val="FFC000"/>
            </a:solidFill>
            <a:ln>
              <a:solidFill>
                <a:schemeClr val="accent4">
                  <a:lumMod val="75000"/>
                </a:schemeClr>
              </a:solidFill>
            </a:ln>
          </p:spPr>
          <p:style>
            <a:lnRef idx="2">
              <a:scrgbClr r="0" g="0" b="0"/>
            </a:lnRef>
            <a:fillRef idx="1">
              <a:scrgbClr r="0" g="0" b="0"/>
            </a:fillRef>
            <a:effectRef idx="0">
              <a:schemeClr val="accent1">
                <a:hueOff val="0"/>
                <a:satOff val="0"/>
                <a:lumOff val="0"/>
                <a:alphaOff val="0"/>
              </a:schemeClr>
            </a:effectRef>
            <a:fontRef idx="minor">
              <a:schemeClr val="lt1"/>
            </a:fontRef>
          </p:style>
        </p:sp>
        <p:sp>
          <p:nvSpPr>
            <p:cNvPr id="10" name="Rounded Rectangle 4"/>
            <p:cNvSpPr txBox="1"/>
            <p:nvPr/>
          </p:nvSpPr>
          <p:spPr>
            <a:xfrm>
              <a:off x="34269" y="34269"/>
              <a:ext cx="3589062" cy="633462"/>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95250" tIns="95250" rIns="95250" bIns="95250" numCol="1" spcCol="1270" anchor="ctr" anchorCtr="0">
              <a:noAutofit/>
            </a:bodyPr>
            <a:lstStyle/>
            <a:p>
              <a:pPr lvl="0" algn="ctr" defTabSz="1111250" rtl="0">
                <a:lnSpc>
                  <a:spcPct val="90000"/>
                </a:lnSpc>
                <a:spcBef>
                  <a:spcPct val="0"/>
                </a:spcBef>
                <a:spcAft>
                  <a:spcPct val="35000"/>
                </a:spcAft>
              </a:pPr>
              <a:r>
                <a:rPr lang="en-GB" sz="2500" b="0" kern="1200" noProof="0" dirty="0" smtClean="0">
                  <a:solidFill>
                    <a:schemeClr val="accent5">
                      <a:lumMod val="75000"/>
                    </a:schemeClr>
                  </a:solidFill>
                </a:rPr>
                <a:t>Motor Add </a:t>
              </a:r>
              <a:r>
                <a:rPr lang="en-GB" sz="2500" b="0" kern="1200" noProof="0" dirty="0" err="1" smtClean="0">
                  <a:solidFill>
                    <a:schemeClr val="accent5">
                      <a:lumMod val="75000"/>
                    </a:schemeClr>
                  </a:solidFill>
                </a:rPr>
                <a:t>Ons</a:t>
              </a:r>
              <a:endParaRPr lang="en-GB" sz="2500" b="0" kern="1200" noProof="0" dirty="0">
                <a:solidFill>
                  <a:schemeClr val="accent5">
                    <a:lumMod val="75000"/>
                  </a:schemeClr>
                </a:solidFill>
              </a:endParaRPr>
            </a:p>
          </p:txBody>
        </p:sp>
      </p:grpSp>
      <p:sp>
        <p:nvSpPr>
          <p:cNvPr id="11" name="Rectangle 1"/>
          <p:cNvSpPr>
            <a:spLocks noChangeArrowheads="1"/>
          </p:cNvSpPr>
          <p:nvPr/>
        </p:nvSpPr>
        <p:spPr bwMode="auto">
          <a:xfrm>
            <a:off x="0" y="6215062"/>
            <a:ext cx="9144000" cy="642938"/>
          </a:xfrm>
          <a:prstGeom prst="rect">
            <a:avLst/>
          </a:prstGeom>
          <a:solidFill>
            <a:srgbClr val="FFC000"/>
          </a:solidFill>
          <a:ln w="9525">
            <a:noFill/>
            <a:round/>
            <a:headEnd/>
            <a:tailEnd/>
          </a:ln>
          <a:effectLst/>
        </p:spPr>
        <p:txBody>
          <a:bodyPr wrap="none" lIns="82954" tIns="41477" rIns="82954" bIns="41477"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IN" sz="1800" i="0" u="none" strike="noStrike" kern="0" normalizeH="0" baseline="0" noProof="0" dirty="0" smtClean="0">
                <a:ln w="0"/>
                <a:effectLst>
                  <a:outerShdw blurRad="38100" dist="19050" dir="2700000" algn="tl" rotWithShape="0">
                    <a:schemeClr val="dk1">
                      <a:alpha val="40000"/>
                    </a:schemeClr>
                  </a:outerShdw>
                </a:effectLst>
                <a:uLnTx/>
                <a:uFillTx/>
                <a:latin typeface="Calibri"/>
                <a:cs typeface="Arial" panose="020B0604020202020204" pitchFamily="34" charset="0"/>
              </a:rPr>
              <a:t>UNITED INDIA INSURANCE COMPANY LIMITED</a:t>
            </a:r>
            <a:endParaRPr kumimoji="0" lang="en-IN" sz="1800" i="0" u="none" strike="noStrike" kern="0" normalizeH="0" baseline="0" noProof="0" dirty="0">
              <a:ln w="0"/>
              <a:effectLst>
                <a:outerShdw blurRad="38100" dist="19050" dir="2700000" algn="tl" rotWithShape="0">
                  <a:schemeClr val="dk1">
                    <a:alpha val="40000"/>
                  </a:schemeClr>
                </a:outerShdw>
              </a:effectLst>
              <a:uLnTx/>
              <a:uFillTx/>
              <a:latin typeface="Calibri"/>
              <a:cs typeface="Arial" panose="020B0604020202020204" pitchFamily="34" charset="0"/>
            </a:endParaRPr>
          </a:p>
        </p:txBody>
      </p:sp>
      <p:pic>
        <p:nvPicPr>
          <p:cNvPr id="1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9850" y="6265862"/>
            <a:ext cx="858838" cy="554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spTree>
    <p:extLst>
      <p:ext uri="{BB962C8B-B14F-4D97-AF65-F5344CB8AC3E}">
        <p14:creationId xmlns:p14="http://schemas.microsoft.com/office/powerpoint/2010/main" val="181885306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motor.jpg"/>
          <p:cNvPicPr>
            <a:picLocks noChangeAspect="1"/>
          </p:cNvPicPr>
          <p:nvPr/>
        </p:nvPicPr>
        <p:blipFill>
          <a:blip r:embed="rId2" cstate="print">
            <a:duotone>
              <a:schemeClr val="accent1">
                <a:shade val="45000"/>
                <a:satMod val="135000"/>
              </a:schemeClr>
              <a:prstClr val="white"/>
            </a:duotone>
            <a:lum contrast="2000"/>
          </a:blip>
          <a:stretch>
            <a:fillRect/>
          </a:stretch>
        </p:blipFill>
        <p:spPr>
          <a:xfrm>
            <a:off x="457200" y="228600"/>
            <a:ext cx="8229600" cy="1219200"/>
          </a:xfrm>
          <a:prstGeom prst="rect">
            <a:avLst/>
          </a:prstGeom>
          <a:ln>
            <a:solidFill>
              <a:schemeClr val="bg1"/>
            </a:solidFill>
          </a:ln>
          <a:effectLst>
            <a:glow rad="101600">
              <a:schemeClr val="bg2">
                <a:lumMod val="90000"/>
                <a:alpha val="60000"/>
              </a:schemeClr>
            </a:glow>
            <a:reflection blurRad="6350" stA="50000" endA="300" endPos="55000" dir="5400000" sy="-100000" algn="bl" rotWithShape="0"/>
          </a:effectLst>
        </p:spPr>
      </p:pic>
      <p:graphicFrame>
        <p:nvGraphicFramePr>
          <p:cNvPr id="5" name="Table 4"/>
          <p:cNvGraphicFramePr>
            <a:graphicFrameLocks noGrp="1"/>
          </p:cNvGraphicFramePr>
          <p:nvPr>
            <p:extLst>
              <p:ext uri="{D42A27DB-BD31-4B8C-83A1-F6EECF244321}">
                <p14:modId xmlns:p14="http://schemas.microsoft.com/office/powerpoint/2010/main" val="49969410"/>
              </p:ext>
            </p:extLst>
          </p:nvPr>
        </p:nvGraphicFramePr>
        <p:xfrm>
          <a:off x="457200" y="1676400"/>
          <a:ext cx="8229600" cy="4549140"/>
        </p:xfrm>
        <a:graphic>
          <a:graphicData uri="http://schemas.openxmlformats.org/drawingml/2006/table">
            <a:tbl>
              <a:tblPr firstRow="1" bandRow="1">
                <a:tableStyleId>{5C22544A-7EE6-4342-B048-85BDC9FD1C3A}</a:tableStyleId>
              </a:tblPr>
              <a:tblGrid>
                <a:gridCol w="8229600">
                  <a:extLst>
                    <a:ext uri="{9D8B030D-6E8A-4147-A177-3AD203B41FA5}">
                      <a16:colId xmlns:a16="http://schemas.microsoft.com/office/drawing/2014/main" val="20000"/>
                    </a:ext>
                  </a:extLst>
                </a:gridCol>
              </a:tblGrid>
              <a:tr h="519545">
                <a:tc>
                  <a:txBody>
                    <a:bodyPr/>
                    <a:lstStyle/>
                    <a:p>
                      <a:pPr algn="ctr">
                        <a:lnSpc>
                          <a:spcPct val="150000"/>
                        </a:lnSpc>
                      </a:pPr>
                      <a:r>
                        <a:rPr lang="en-US" sz="2400" b="0" dirty="0" smtClean="0">
                          <a:solidFill>
                            <a:schemeClr val="accent5">
                              <a:lumMod val="75000"/>
                            </a:schemeClr>
                          </a:solidFill>
                          <a:latin typeface="Calibri" pitchFamily="34" charset="0"/>
                          <a:cs typeface="Calibri" pitchFamily="34" charset="0"/>
                        </a:rPr>
                        <a:t>Consumables – Conditions &amp; Exclusions</a:t>
                      </a:r>
                      <a:endParaRPr lang="en-US" sz="2400" b="0" dirty="0">
                        <a:solidFill>
                          <a:schemeClr val="accent5">
                            <a:lumMod val="75000"/>
                          </a:schemeClr>
                        </a:solidFill>
                        <a:latin typeface="Calibri" pitchFamily="34" charset="0"/>
                        <a:cs typeface="Calibri" pitchFamily="34" charset="0"/>
                      </a:endParaRPr>
                    </a:p>
                  </a:txBody>
                  <a:tcPr anchor="ctr">
                    <a:solidFill>
                      <a:srgbClr val="FFC000"/>
                    </a:solidFill>
                  </a:tcPr>
                </a:tc>
                <a:extLst>
                  <a:ext uri="{0D108BD9-81ED-4DB2-BD59-A6C34878D82A}">
                    <a16:rowId xmlns:a16="http://schemas.microsoft.com/office/drawing/2014/main" val="10000"/>
                  </a:ext>
                </a:extLst>
              </a:tr>
              <a:tr h="3823855">
                <a:tc>
                  <a:txBody>
                    <a:bodyPr/>
                    <a:lstStyle/>
                    <a:p>
                      <a:r>
                        <a:rPr lang="en-US" sz="2000" b="1" u="sng" kern="1200" dirty="0" smtClean="0">
                          <a:solidFill>
                            <a:schemeClr val="dk1"/>
                          </a:solidFill>
                          <a:effectLst/>
                          <a:latin typeface="+mn-lt"/>
                          <a:ea typeface="+mn-ea"/>
                          <a:cs typeface="+mn-cs"/>
                        </a:rPr>
                        <a:t>Conditions:</a:t>
                      </a:r>
                      <a:endParaRPr lang="en-IN" sz="2000" kern="1200" dirty="0" smtClean="0">
                        <a:solidFill>
                          <a:schemeClr val="dk1"/>
                        </a:solidFill>
                        <a:effectLst/>
                        <a:latin typeface="+mn-lt"/>
                        <a:ea typeface="+mn-ea"/>
                        <a:cs typeface="+mn-cs"/>
                      </a:endParaRPr>
                    </a:p>
                    <a:p>
                      <a:r>
                        <a:rPr lang="en-US" sz="1350" b="1" u="none" strike="noStrike" kern="1200" dirty="0" smtClean="0">
                          <a:solidFill>
                            <a:schemeClr val="dk1"/>
                          </a:solidFill>
                          <a:effectLst/>
                          <a:latin typeface="+mn-lt"/>
                          <a:ea typeface="+mn-ea"/>
                          <a:cs typeface="+mn-cs"/>
                        </a:rPr>
                        <a:t> </a:t>
                      </a:r>
                      <a:endParaRPr lang="en-IN" sz="1350" kern="1200" dirty="0" smtClean="0">
                        <a:solidFill>
                          <a:schemeClr val="dk1"/>
                        </a:solidFill>
                        <a:effectLst/>
                        <a:latin typeface="+mn-lt"/>
                        <a:ea typeface="+mn-ea"/>
                        <a:cs typeface="+mn-cs"/>
                      </a:endParaRPr>
                    </a:p>
                    <a:p>
                      <a:pPr marL="285750" lvl="0" indent="-285750">
                        <a:buFont typeface="Arial" pitchFamily="34" charset="0"/>
                        <a:buChar char="•"/>
                      </a:pPr>
                      <a:r>
                        <a:rPr lang="en-US" sz="1800" kern="1200" dirty="0" smtClean="0">
                          <a:solidFill>
                            <a:schemeClr val="dk1"/>
                          </a:solidFill>
                          <a:effectLst/>
                          <a:latin typeface="+mn-lt"/>
                          <a:ea typeface="+mn-ea"/>
                          <a:cs typeface="+mn-cs"/>
                        </a:rPr>
                        <a:t>For any claim to be payable under this add-on, it should be admitted under Section I of the Policy.</a:t>
                      </a:r>
                      <a:endParaRPr lang="en-IN" sz="1800" kern="1200" dirty="0" smtClean="0">
                        <a:solidFill>
                          <a:schemeClr val="dk1"/>
                        </a:solidFill>
                        <a:effectLst/>
                        <a:latin typeface="+mn-lt"/>
                        <a:ea typeface="+mn-ea"/>
                        <a:cs typeface="+mn-cs"/>
                      </a:endParaRPr>
                    </a:p>
                    <a:p>
                      <a:pPr marL="285750" lvl="0" indent="-285750">
                        <a:buFont typeface="Arial" pitchFamily="34" charset="0"/>
                        <a:buChar char="•"/>
                      </a:pPr>
                      <a:r>
                        <a:rPr lang="en-US" sz="1800" kern="1200" dirty="0" smtClean="0">
                          <a:solidFill>
                            <a:schemeClr val="dk1"/>
                          </a:solidFill>
                          <a:effectLst/>
                          <a:latin typeface="+mn-lt"/>
                          <a:ea typeface="+mn-ea"/>
                          <a:cs typeface="+mn-cs"/>
                        </a:rPr>
                        <a:t>All such costs to be supported with proper bills/invoices. </a:t>
                      </a:r>
                      <a:endParaRPr lang="en-IN" sz="1800" kern="1200" dirty="0" smtClean="0">
                        <a:solidFill>
                          <a:schemeClr val="dk1"/>
                        </a:solidFill>
                        <a:effectLst/>
                        <a:latin typeface="+mn-lt"/>
                        <a:ea typeface="+mn-ea"/>
                        <a:cs typeface="+mn-cs"/>
                      </a:endParaRPr>
                    </a:p>
                    <a:p>
                      <a:r>
                        <a:rPr lang="en-US" sz="1350" kern="1200" dirty="0" smtClean="0">
                          <a:solidFill>
                            <a:schemeClr val="dk1"/>
                          </a:solidFill>
                          <a:effectLst/>
                          <a:latin typeface="+mn-lt"/>
                          <a:ea typeface="+mn-ea"/>
                          <a:cs typeface="+mn-cs"/>
                        </a:rPr>
                        <a:t> </a:t>
                      </a:r>
                      <a:endParaRPr lang="en-IN" sz="1350" kern="1200" dirty="0" smtClean="0">
                        <a:solidFill>
                          <a:schemeClr val="dk1"/>
                        </a:solidFill>
                        <a:effectLst/>
                        <a:latin typeface="+mn-lt"/>
                        <a:ea typeface="+mn-ea"/>
                        <a:cs typeface="+mn-cs"/>
                      </a:endParaRPr>
                    </a:p>
                    <a:p>
                      <a:r>
                        <a:rPr lang="en-US" sz="2000" b="1" u="sng" kern="1200" dirty="0" smtClean="0">
                          <a:solidFill>
                            <a:schemeClr val="dk1"/>
                          </a:solidFill>
                          <a:effectLst/>
                          <a:latin typeface="+mn-lt"/>
                          <a:ea typeface="+mn-ea"/>
                          <a:cs typeface="+mn-cs"/>
                        </a:rPr>
                        <a:t>Exclusions:</a:t>
                      </a:r>
                    </a:p>
                    <a:p>
                      <a:endParaRPr lang="en-IN" sz="2000" kern="1200" dirty="0" smtClean="0">
                        <a:solidFill>
                          <a:schemeClr val="dk1"/>
                        </a:solidFill>
                        <a:effectLst/>
                        <a:latin typeface="+mn-lt"/>
                        <a:ea typeface="+mn-ea"/>
                        <a:cs typeface="+mn-cs"/>
                      </a:endParaRPr>
                    </a:p>
                    <a:p>
                      <a:pPr marL="285750" indent="-285750">
                        <a:buFont typeface="Arial" pitchFamily="34" charset="0"/>
                        <a:buChar char="•"/>
                      </a:pPr>
                      <a:r>
                        <a:rPr lang="en-US" sz="1800" kern="1200" dirty="0" smtClean="0">
                          <a:solidFill>
                            <a:schemeClr val="dk1"/>
                          </a:solidFill>
                          <a:effectLst/>
                          <a:latin typeface="+mn-lt"/>
                          <a:ea typeface="+mn-ea"/>
                          <a:cs typeface="+mn-cs"/>
                        </a:rPr>
                        <a:t>Vehicle Service claims</a:t>
                      </a:r>
                      <a:endParaRPr lang="en-IN" sz="1800" kern="1200" dirty="0" smtClean="0">
                        <a:solidFill>
                          <a:schemeClr val="dk1"/>
                        </a:solidFill>
                        <a:effectLst/>
                        <a:latin typeface="+mn-lt"/>
                        <a:ea typeface="+mn-ea"/>
                        <a:cs typeface="+mn-cs"/>
                      </a:endParaRPr>
                    </a:p>
                    <a:p>
                      <a:pPr marL="285750" lvl="0" indent="-285750">
                        <a:buFont typeface="Arial" pitchFamily="34" charset="0"/>
                        <a:buChar char="•"/>
                      </a:pPr>
                      <a:r>
                        <a:rPr lang="en-US" sz="1800" kern="1200" dirty="0" smtClean="0">
                          <a:solidFill>
                            <a:schemeClr val="dk1"/>
                          </a:solidFill>
                          <a:effectLst/>
                          <a:latin typeface="+mn-lt"/>
                          <a:ea typeface="+mn-ea"/>
                          <a:cs typeface="+mn-cs"/>
                        </a:rPr>
                        <a:t>Any consumable not associated with the accident</a:t>
                      </a:r>
                      <a:endParaRPr lang="en-IN" sz="1800" kern="1200" dirty="0" smtClean="0">
                        <a:solidFill>
                          <a:schemeClr val="dk1"/>
                        </a:solidFill>
                        <a:effectLst/>
                        <a:latin typeface="+mn-lt"/>
                        <a:ea typeface="+mn-ea"/>
                        <a:cs typeface="+mn-cs"/>
                      </a:endParaRPr>
                    </a:p>
                    <a:p>
                      <a:pPr marL="285750" lvl="0" indent="-285750">
                        <a:buFont typeface="Arial" pitchFamily="34" charset="0"/>
                        <a:buChar char="•"/>
                      </a:pPr>
                      <a:r>
                        <a:rPr lang="en-US" sz="1800" kern="1200" dirty="0" smtClean="0">
                          <a:solidFill>
                            <a:schemeClr val="dk1"/>
                          </a:solidFill>
                          <a:effectLst/>
                          <a:latin typeface="+mn-lt"/>
                          <a:ea typeface="+mn-ea"/>
                          <a:cs typeface="+mn-cs"/>
                        </a:rPr>
                        <a:t>Losses or Damages covered under Manufacturer warranty or recall campaign.</a:t>
                      </a:r>
                      <a:r>
                        <a:rPr lang="en-US" sz="2000" kern="1200" dirty="0" smtClean="0">
                          <a:solidFill>
                            <a:schemeClr val="dk1"/>
                          </a:solidFill>
                          <a:effectLst/>
                          <a:latin typeface="+mn-lt"/>
                          <a:ea typeface="+mn-ea"/>
                          <a:cs typeface="+mn-cs"/>
                        </a:rPr>
                        <a:t> </a:t>
                      </a:r>
                      <a:endParaRPr lang="en-IN" sz="2000" kern="1200" dirty="0" smtClean="0">
                        <a:solidFill>
                          <a:schemeClr val="dk1"/>
                        </a:solidFill>
                        <a:effectLst/>
                        <a:latin typeface="+mn-lt"/>
                        <a:ea typeface="+mn-ea"/>
                        <a:cs typeface="+mn-cs"/>
                      </a:endParaRPr>
                    </a:p>
                    <a:p>
                      <a:r>
                        <a:rPr lang="en-IN" sz="1350" kern="1200" dirty="0" smtClean="0">
                          <a:solidFill>
                            <a:schemeClr val="dk1"/>
                          </a:solidFill>
                          <a:effectLst/>
                          <a:latin typeface="+mn-lt"/>
                          <a:ea typeface="+mn-ea"/>
                          <a:cs typeface="+mn-cs"/>
                        </a:rPr>
                        <a:t> </a:t>
                      </a:r>
                    </a:p>
                    <a:p>
                      <a:pPr marL="58738" indent="0">
                        <a:lnSpc>
                          <a:spcPct val="200000"/>
                        </a:lnSpc>
                      </a:pPr>
                      <a:endParaRPr lang="en-US" sz="2000" b="0" dirty="0" smtClean="0">
                        <a:latin typeface="Calibri" pitchFamily="34" charset="0"/>
                        <a:cs typeface="Calibri" pitchFamily="34" charset="0"/>
                      </a:endParaRPr>
                    </a:p>
                  </a:txBody>
                  <a:tcPr anchor="ctr"/>
                </a:tc>
                <a:extLst>
                  <a:ext uri="{0D108BD9-81ED-4DB2-BD59-A6C34878D82A}">
                    <a16:rowId xmlns:a16="http://schemas.microsoft.com/office/drawing/2014/main" val="10001"/>
                  </a:ext>
                </a:extLst>
              </a:tr>
            </a:tbl>
          </a:graphicData>
        </a:graphic>
      </p:graphicFrame>
      <p:grpSp>
        <p:nvGrpSpPr>
          <p:cNvPr id="7" name="Group 6"/>
          <p:cNvGrpSpPr/>
          <p:nvPr/>
        </p:nvGrpSpPr>
        <p:grpSpPr>
          <a:xfrm>
            <a:off x="4876800" y="734370"/>
            <a:ext cx="3657600" cy="702000"/>
            <a:chOff x="0" y="0"/>
            <a:chExt cx="3657600" cy="702000"/>
          </a:xfrm>
        </p:grpSpPr>
        <p:sp>
          <p:nvSpPr>
            <p:cNvPr id="8" name="Rounded Rectangle 7"/>
            <p:cNvSpPr/>
            <p:nvPr/>
          </p:nvSpPr>
          <p:spPr>
            <a:xfrm>
              <a:off x="0" y="0"/>
              <a:ext cx="3657600" cy="702000"/>
            </a:xfrm>
            <a:prstGeom prst="roundRect">
              <a:avLst/>
            </a:prstGeom>
            <a:solidFill>
              <a:srgbClr val="FFC000"/>
            </a:solidFill>
            <a:ln>
              <a:solidFill>
                <a:schemeClr val="accent4">
                  <a:lumMod val="75000"/>
                </a:schemeClr>
              </a:solidFill>
            </a:ln>
          </p:spPr>
          <p:style>
            <a:lnRef idx="2">
              <a:scrgbClr r="0" g="0" b="0"/>
            </a:lnRef>
            <a:fillRef idx="1">
              <a:scrgbClr r="0" g="0" b="0"/>
            </a:fillRef>
            <a:effectRef idx="0">
              <a:schemeClr val="accent1">
                <a:hueOff val="0"/>
                <a:satOff val="0"/>
                <a:lumOff val="0"/>
                <a:alphaOff val="0"/>
              </a:schemeClr>
            </a:effectRef>
            <a:fontRef idx="minor">
              <a:schemeClr val="lt1"/>
            </a:fontRef>
          </p:style>
        </p:sp>
        <p:sp>
          <p:nvSpPr>
            <p:cNvPr id="10" name="Rounded Rectangle 4"/>
            <p:cNvSpPr txBox="1"/>
            <p:nvPr/>
          </p:nvSpPr>
          <p:spPr>
            <a:xfrm>
              <a:off x="34269" y="34269"/>
              <a:ext cx="3589062" cy="633462"/>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95250" tIns="95250" rIns="95250" bIns="95250" numCol="1" spcCol="1270" anchor="ctr" anchorCtr="0">
              <a:noAutofit/>
            </a:bodyPr>
            <a:lstStyle/>
            <a:p>
              <a:pPr lvl="0" algn="ctr" defTabSz="1111250" rtl="0">
                <a:lnSpc>
                  <a:spcPct val="90000"/>
                </a:lnSpc>
                <a:spcBef>
                  <a:spcPct val="0"/>
                </a:spcBef>
                <a:spcAft>
                  <a:spcPct val="35000"/>
                </a:spcAft>
              </a:pPr>
              <a:r>
                <a:rPr lang="en-GB" sz="2500" b="0" kern="1200" noProof="0" dirty="0" smtClean="0">
                  <a:solidFill>
                    <a:schemeClr val="accent5">
                      <a:lumMod val="75000"/>
                    </a:schemeClr>
                  </a:solidFill>
                </a:rPr>
                <a:t>Motor Add </a:t>
              </a:r>
              <a:r>
                <a:rPr lang="en-GB" sz="2500" b="0" kern="1200" noProof="0" dirty="0" err="1" smtClean="0">
                  <a:solidFill>
                    <a:schemeClr val="accent5">
                      <a:lumMod val="75000"/>
                    </a:schemeClr>
                  </a:solidFill>
                </a:rPr>
                <a:t>Ons</a:t>
              </a:r>
              <a:endParaRPr lang="en-GB" sz="2500" b="0" kern="1200" noProof="0" dirty="0">
                <a:solidFill>
                  <a:schemeClr val="accent5">
                    <a:lumMod val="75000"/>
                  </a:schemeClr>
                </a:solidFill>
              </a:endParaRPr>
            </a:p>
          </p:txBody>
        </p:sp>
      </p:grpSp>
      <p:sp>
        <p:nvSpPr>
          <p:cNvPr id="11" name="Rectangle 1"/>
          <p:cNvSpPr>
            <a:spLocks noChangeArrowheads="1"/>
          </p:cNvSpPr>
          <p:nvPr/>
        </p:nvSpPr>
        <p:spPr bwMode="auto">
          <a:xfrm>
            <a:off x="0" y="6215062"/>
            <a:ext cx="9144000" cy="642938"/>
          </a:xfrm>
          <a:prstGeom prst="rect">
            <a:avLst/>
          </a:prstGeom>
          <a:solidFill>
            <a:srgbClr val="FFC000"/>
          </a:solidFill>
          <a:ln w="9525">
            <a:noFill/>
            <a:round/>
            <a:headEnd/>
            <a:tailEnd/>
          </a:ln>
          <a:effectLst/>
        </p:spPr>
        <p:txBody>
          <a:bodyPr wrap="none" lIns="82954" tIns="41477" rIns="82954" bIns="41477"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IN" sz="1800" i="0" u="none" strike="noStrike" kern="0" normalizeH="0" baseline="0" noProof="0" dirty="0" smtClean="0">
                <a:ln w="0"/>
                <a:effectLst>
                  <a:outerShdw blurRad="38100" dist="19050" dir="2700000" algn="tl" rotWithShape="0">
                    <a:schemeClr val="dk1">
                      <a:alpha val="40000"/>
                    </a:schemeClr>
                  </a:outerShdw>
                </a:effectLst>
                <a:uLnTx/>
                <a:uFillTx/>
                <a:latin typeface="Calibri"/>
                <a:cs typeface="Arial" panose="020B0604020202020204" pitchFamily="34" charset="0"/>
              </a:rPr>
              <a:t>UNITED INDIA INSURANCE COMPANY LIMITED</a:t>
            </a:r>
            <a:endParaRPr kumimoji="0" lang="en-IN" sz="1800" i="0" u="none" strike="noStrike" kern="0" normalizeH="0" baseline="0" noProof="0" dirty="0">
              <a:ln w="0"/>
              <a:effectLst>
                <a:outerShdw blurRad="38100" dist="19050" dir="2700000" algn="tl" rotWithShape="0">
                  <a:schemeClr val="dk1">
                    <a:alpha val="40000"/>
                  </a:schemeClr>
                </a:outerShdw>
              </a:effectLst>
              <a:uLnTx/>
              <a:uFillTx/>
              <a:latin typeface="Calibri"/>
              <a:cs typeface="Arial" panose="020B0604020202020204" pitchFamily="34" charset="0"/>
            </a:endParaRPr>
          </a:p>
        </p:txBody>
      </p:sp>
      <p:pic>
        <p:nvPicPr>
          <p:cNvPr id="1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9850" y="6265862"/>
            <a:ext cx="858838" cy="554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spTree>
    <p:extLst>
      <p:ext uri="{BB962C8B-B14F-4D97-AF65-F5344CB8AC3E}">
        <p14:creationId xmlns:p14="http://schemas.microsoft.com/office/powerpoint/2010/main" val="954406096"/>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motor.jpg"/>
          <p:cNvPicPr>
            <a:picLocks noChangeAspect="1"/>
          </p:cNvPicPr>
          <p:nvPr/>
        </p:nvPicPr>
        <p:blipFill>
          <a:blip r:embed="rId2" cstate="print">
            <a:duotone>
              <a:schemeClr val="accent1">
                <a:shade val="45000"/>
                <a:satMod val="135000"/>
              </a:schemeClr>
              <a:prstClr val="white"/>
            </a:duotone>
            <a:lum contrast="2000"/>
          </a:blip>
          <a:stretch>
            <a:fillRect/>
          </a:stretch>
        </p:blipFill>
        <p:spPr>
          <a:xfrm>
            <a:off x="457200" y="228600"/>
            <a:ext cx="8229600" cy="1219200"/>
          </a:xfrm>
          <a:prstGeom prst="rect">
            <a:avLst/>
          </a:prstGeom>
          <a:ln>
            <a:solidFill>
              <a:schemeClr val="bg1"/>
            </a:solidFill>
          </a:ln>
          <a:effectLst>
            <a:glow rad="101600">
              <a:schemeClr val="bg2">
                <a:lumMod val="90000"/>
                <a:alpha val="60000"/>
              </a:schemeClr>
            </a:glow>
            <a:reflection blurRad="6350" stA="50000" endA="300" endPos="55000" dir="5400000" sy="-100000" algn="bl" rotWithShape="0"/>
          </a:effectLst>
        </p:spPr>
      </p:pic>
      <p:graphicFrame>
        <p:nvGraphicFramePr>
          <p:cNvPr id="5" name="Table 4"/>
          <p:cNvGraphicFramePr>
            <a:graphicFrameLocks noGrp="1"/>
          </p:cNvGraphicFramePr>
          <p:nvPr>
            <p:extLst>
              <p:ext uri="{D42A27DB-BD31-4B8C-83A1-F6EECF244321}">
                <p14:modId xmlns:p14="http://schemas.microsoft.com/office/powerpoint/2010/main" val="173585628"/>
              </p:ext>
            </p:extLst>
          </p:nvPr>
        </p:nvGraphicFramePr>
        <p:xfrm>
          <a:off x="457200" y="1676400"/>
          <a:ext cx="8229600" cy="4463935"/>
        </p:xfrm>
        <a:graphic>
          <a:graphicData uri="http://schemas.openxmlformats.org/drawingml/2006/table">
            <a:tbl>
              <a:tblPr firstRow="1" bandRow="1">
                <a:tableStyleId>{5C22544A-7EE6-4342-B048-85BDC9FD1C3A}</a:tableStyleId>
              </a:tblPr>
              <a:tblGrid>
                <a:gridCol w="8229600">
                  <a:extLst>
                    <a:ext uri="{9D8B030D-6E8A-4147-A177-3AD203B41FA5}">
                      <a16:colId xmlns:a16="http://schemas.microsoft.com/office/drawing/2014/main" val="20000"/>
                    </a:ext>
                  </a:extLst>
                </a:gridCol>
              </a:tblGrid>
              <a:tr h="519545">
                <a:tc>
                  <a:txBody>
                    <a:bodyPr/>
                    <a:lstStyle/>
                    <a:p>
                      <a:pPr algn="ctr">
                        <a:lnSpc>
                          <a:spcPct val="150000"/>
                        </a:lnSpc>
                      </a:pPr>
                      <a:r>
                        <a:rPr lang="en-US" sz="2400" b="0" dirty="0" smtClean="0">
                          <a:solidFill>
                            <a:schemeClr val="accent5">
                              <a:lumMod val="75000"/>
                            </a:schemeClr>
                          </a:solidFill>
                          <a:latin typeface="Calibri" pitchFamily="34" charset="0"/>
                          <a:cs typeface="Calibri" pitchFamily="34" charset="0"/>
                        </a:rPr>
                        <a:t>8.Loss of Key</a:t>
                      </a:r>
                      <a:endParaRPr lang="en-US" sz="2400" b="0" dirty="0">
                        <a:solidFill>
                          <a:schemeClr val="accent5">
                            <a:lumMod val="75000"/>
                          </a:schemeClr>
                        </a:solidFill>
                        <a:latin typeface="Calibri" pitchFamily="34" charset="0"/>
                        <a:cs typeface="Calibri" pitchFamily="34" charset="0"/>
                      </a:endParaRPr>
                    </a:p>
                  </a:txBody>
                  <a:tcPr anchor="ctr">
                    <a:solidFill>
                      <a:srgbClr val="FFC000"/>
                    </a:solidFill>
                  </a:tcPr>
                </a:tc>
                <a:extLst>
                  <a:ext uri="{0D108BD9-81ED-4DB2-BD59-A6C34878D82A}">
                    <a16:rowId xmlns:a16="http://schemas.microsoft.com/office/drawing/2014/main" val="10000"/>
                  </a:ext>
                </a:extLst>
              </a:tr>
              <a:tr h="3823855">
                <a:tc>
                  <a:txBody>
                    <a:bodyPr/>
                    <a:lstStyle/>
                    <a:p>
                      <a:pPr marL="58738" indent="0">
                        <a:lnSpc>
                          <a:spcPct val="100000"/>
                        </a:lnSpc>
                      </a:pPr>
                      <a:r>
                        <a:rPr lang="en-US" sz="2000" b="0" dirty="0" smtClean="0">
                          <a:latin typeface="Calibri" pitchFamily="34" charset="0"/>
                          <a:cs typeface="Calibri" pitchFamily="34" charset="0"/>
                        </a:rPr>
                        <a:t>SCOPE – </a:t>
                      </a:r>
                      <a:r>
                        <a:rPr lang="en-US" sz="1800" kern="1200" dirty="0" smtClean="0">
                          <a:solidFill>
                            <a:schemeClr val="dk1"/>
                          </a:solidFill>
                          <a:effectLst/>
                          <a:latin typeface="+mn-lt"/>
                          <a:ea typeface="+mn-ea"/>
                          <a:cs typeface="+mn-cs"/>
                        </a:rPr>
                        <a:t>Applicable to all Classes of Vehicles excluding Class D, E, F and G of Indian Motor Tariff 2002 for Package Policies of Two Wheelers, Private Car and Taxies</a:t>
                      </a:r>
                      <a:r>
                        <a:rPr lang="en-US" sz="1800" kern="1200" baseline="0" dirty="0" smtClean="0">
                          <a:solidFill>
                            <a:schemeClr val="dk1"/>
                          </a:solidFill>
                          <a:effectLst/>
                          <a:latin typeface="+mn-lt"/>
                          <a:ea typeface="+mn-ea"/>
                          <a:cs typeface="+mn-cs"/>
                        </a:rPr>
                        <a:t> </a:t>
                      </a:r>
                      <a:r>
                        <a:rPr lang="en-US" sz="1800" kern="1200" dirty="0" smtClean="0">
                          <a:solidFill>
                            <a:schemeClr val="dk1"/>
                          </a:solidFill>
                          <a:effectLst/>
                          <a:latin typeface="+mn-lt"/>
                          <a:ea typeface="+mn-ea"/>
                          <a:cs typeface="+mn-cs"/>
                        </a:rPr>
                        <a:t>up to 5 years of age from the date of registration.</a:t>
                      </a:r>
                    </a:p>
                    <a:p>
                      <a:pPr marL="58738" indent="0">
                        <a:lnSpc>
                          <a:spcPct val="100000"/>
                        </a:lnSpc>
                      </a:pPr>
                      <a:endParaRPr lang="en-US" sz="1800" b="0" kern="1200" baseline="0" dirty="0" smtClean="0">
                        <a:solidFill>
                          <a:schemeClr val="dk1"/>
                        </a:solidFill>
                        <a:effectLst/>
                        <a:latin typeface="+mn-lt"/>
                        <a:ea typeface="+mn-ea"/>
                        <a:cs typeface="+mn-cs"/>
                      </a:endParaRPr>
                    </a:p>
                    <a:p>
                      <a:pPr marL="58738" indent="0">
                        <a:lnSpc>
                          <a:spcPct val="100000"/>
                        </a:lnSpc>
                      </a:pPr>
                      <a:r>
                        <a:rPr lang="en-US" sz="2000" b="0" baseline="0" dirty="0" smtClean="0">
                          <a:latin typeface="Calibri" pitchFamily="34" charset="0"/>
                          <a:cs typeface="Calibri" pitchFamily="34" charset="0"/>
                        </a:rPr>
                        <a:t>RISK COVERED – </a:t>
                      </a:r>
                      <a:r>
                        <a:rPr lang="en-US" sz="1800" b="0" kern="1200" baseline="0" dirty="0" smtClean="0">
                          <a:solidFill>
                            <a:schemeClr val="dk1"/>
                          </a:solidFill>
                          <a:effectLst/>
                          <a:latin typeface="+mn-lt"/>
                          <a:ea typeface="+mn-ea"/>
                          <a:cs typeface="+mn-cs"/>
                        </a:rPr>
                        <a:t>In</a:t>
                      </a:r>
                      <a:r>
                        <a:rPr lang="en-US" sz="1800" kern="1200" dirty="0" smtClean="0">
                          <a:solidFill>
                            <a:schemeClr val="dk1"/>
                          </a:solidFill>
                          <a:effectLst/>
                          <a:latin typeface="+mn-lt"/>
                          <a:ea typeface="+mn-ea"/>
                          <a:cs typeface="+mn-cs"/>
                        </a:rPr>
                        <a:t>demnity for the cost incurred towards repairing/replacing the vehicle keys which are lost, misplaced, stolen or the vehicle lock is broken at the time of burglary or attempted burglary, theft or attempted theft, damage to the keys arising out of an accident by a new set of lock/lock set (including lock mechanism) &amp; keys including locksmith charges during the Policy period.</a:t>
                      </a:r>
                      <a:endParaRPr lang="en-US" sz="1800" b="0" baseline="0" dirty="0" smtClean="0">
                        <a:latin typeface="Calibri" pitchFamily="34" charset="0"/>
                        <a:cs typeface="Calibri" pitchFamily="34" charset="0"/>
                      </a:endParaRPr>
                    </a:p>
                    <a:p>
                      <a:pPr marL="58738" indent="0">
                        <a:lnSpc>
                          <a:spcPct val="100000"/>
                        </a:lnSpc>
                      </a:pPr>
                      <a:endParaRPr lang="en-IN" sz="2000" b="0" dirty="0" smtClean="0"/>
                    </a:p>
                    <a:p>
                      <a:pPr marL="58738" indent="0">
                        <a:lnSpc>
                          <a:spcPct val="100000"/>
                        </a:lnSpc>
                      </a:pPr>
                      <a:endParaRPr lang="en-US" sz="2000" b="0" dirty="0" smtClean="0">
                        <a:latin typeface="Calibri" pitchFamily="34" charset="0"/>
                        <a:cs typeface="Calibri" pitchFamily="34" charset="0"/>
                      </a:endParaRPr>
                    </a:p>
                  </a:txBody>
                  <a:tcPr anchor="ctr"/>
                </a:tc>
                <a:extLst>
                  <a:ext uri="{0D108BD9-81ED-4DB2-BD59-A6C34878D82A}">
                    <a16:rowId xmlns:a16="http://schemas.microsoft.com/office/drawing/2014/main" val="10001"/>
                  </a:ext>
                </a:extLst>
              </a:tr>
            </a:tbl>
          </a:graphicData>
        </a:graphic>
      </p:graphicFrame>
      <p:grpSp>
        <p:nvGrpSpPr>
          <p:cNvPr id="7" name="Group 6"/>
          <p:cNvGrpSpPr/>
          <p:nvPr/>
        </p:nvGrpSpPr>
        <p:grpSpPr>
          <a:xfrm>
            <a:off x="4876800" y="734370"/>
            <a:ext cx="3657600" cy="702000"/>
            <a:chOff x="0" y="0"/>
            <a:chExt cx="3657600" cy="702000"/>
          </a:xfrm>
        </p:grpSpPr>
        <p:sp>
          <p:nvSpPr>
            <p:cNvPr id="8" name="Rounded Rectangle 7"/>
            <p:cNvSpPr/>
            <p:nvPr/>
          </p:nvSpPr>
          <p:spPr>
            <a:xfrm>
              <a:off x="0" y="0"/>
              <a:ext cx="3657600" cy="702000"/>
            </a:xfrm>
            <a:prstGeom prst="roundRect">
              <a:avLst/>
            </a:prstGeom>
            <a:solidFill>
              <a:srgbClr val="FFC000"/>
            </a:solidFill>
            <a:ln>
              <a:solidFill>
                <a:schemeClr val="accent4">
                  <a:lumMod val="75000"/>
                </a:schemeClr>
              </a:solidFill>
            </a:ln>
          </p:spPr>
          <p:style>
            <a:lnRef idx="2">
              <a:scrgbClr r="0" g="0" b="0"/>
            </a:lnRef>
            <a:fillRef idx="1">
              <a:scrgbClr r="0" g="0" b="0"/>
            </a:fillRef>
            <a:effectRef idx="0">
              <a:schemeClr val="accent1">
                <a:hueOff val="0"/>
                <a:satOff val="0"/>
                <a:lumOff val="0"/>
                <a:alphaOff val="0"/>
              </a:schemeClr>
            </a:effectRef>
            <a:fontRef idx="minor">
              <a:schemeClr val="lt1"/>
            </a:fontRef>
          </p:style>
        </p:sp>
        <p:sp>
          <p:nvSpPr>
            <p:cNvPr id="10" name="Rounded Rectangle 4"/>
            <p:cNvSpPr txBox="1"/>
            <p:nvPr/>
          </p:nvSpPr>
          <p:spPr>
            <a:xfrm>
              <a:off x="34269" y="34269"/>
              <a:ext cx="3589062" cy="633462"/>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95250" tIns="95250" rIns="95250" bIns="95250" numCol="1" spcCol="1270" anchor="ctr" anchorCtr="0">
              <a:noAutofit/>
            </a:bodyPr>
            <a:lstStyle/>
            <a:p>
              <a:pPr lvl="0" algn="ctr" defTabSz="1111250" rtl="0">
                <a:lnSpc>
                  <a:spcPct val="90000"/>
                </a:lnSpc>
                <a:spcBef>
                  <a:spcPct val="0"/>
                </a:spcBef>
                <a:spcAft>
                  <a:spcPct val="35000"/>
                </a:spcAft>
              </a:pPr>
              <a:r>
                <a:rPr lang="en-GB" sz="2500" b="0" kern="1200" noProof="0" dirty="0" smtClean="0">
                  <a:solidFill>
                    <a:schemeClr val="accent5">
                      <a:lumMod val="75000"/>
                    </a:schemeClr>
                  </a:solidFill>
                </a:rPr>
                <a:t>Motor Add </a:t>
              </a:r>
              <a:r>
                <a:rPr lang="en-GB" sz="2500" b="0" kern="1200" noProof="0" dirty="0" err="1" smtClean="0">
                  <a:solidFill>
                    <a:schemeClr val="accent5">
                      <a:lumMod val="75000"/>
                    </a:schemeClr>
                  </a:solidFill>
                </a:rPr>
                <a:t>Ons</a:t>
              </a:r>
              <a:endParaRPr lang="en-GB" sz="2500" b="0" kern="1200" noProof="0" dirty="0">
                <a:solidFill>
                  <a:schemeClr val="accent5">
                    <a:lumMod val="75000"/>
                  </a:schemeClr>
                </a:solidFill>
              </a:endParaRPr>
            </a:p>
          </p:txBody>
        </p:sp>
      </p:grpSp>
      <p:sp>
        <p:nvSpPr>
          <p:cNvPr id="11" name="Rectangle 1"/>
          <p:cNvSpPr>
            <a:spLocks noChangeArrowheads="1"/>
          </p:cNvSpPr>
          <p:nvPr/>
        </p:nvSpPr>
        <p:spPr bwMode="auto">
          <a:xfrm>
            <a:off x="0" y="6215062"/>
            <a:ext cx="9144000" cy="642938"/>
          </a:xfrm>
          <a:prstGeom prst="rect">
            <a:avLst/>
          </a:prstGeom>
          <a:solidFill>
            <a:srgbClr val="FFC000"/>
          </a:solidFill>
          <a:ln w="9525">
            <a:noFill/>
            <a:round/>
            <a:headEnd/>
            <a:tailEnd/>
          </a:ln>
          <a:effectLst/>
        </p:spPr>
        <p:txBody>
          <a:bodyPr wrap="none" lIns="82954" tIns="41477" rIns="82954" bIns="41477"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IN" sz="1800" i="0" u="none" strike="noStrike" kern="0" normalizeH="0" baseline="0" noProof="0" dirty="0" smtClean="0">
                <a:ln w="0"/>
                <a:effectLst>
                  <a:outerShdw blurRad="38100" dist="19050" dir="2700000" algn="tl" rotWithShape="0">
                    <a:schemeClr val="dk1">
                      <a:alpha val="40000"/>
                    </a:schemeClr>
                  </a:outerShdw>
                </a:effectLst>
                <a:uLnTx/>
                <a:uFillTx/>
                <a:latin typeface="Calibri"/>
                <a:cs typeface="Arial" panose="020B0604020202020204" pitchFamily="34" charset="0"/>
              </a:rPr>
              <a:t>UNITED INDIA INSURANCE COMPANY LIMITED</a:t>
            </a:r>
            <a:endParaRPr kumimoji="0" lang="en-IN" sz="1800" i="0" u="none" strike="noStrike" kern="0" normalizeH="0" baseline="0" noProof="0" dirty="0">
              <a:ln w="0"/>
              <a:effectLst>
                <a:outerShdw blurRad="38100" dist="19050" dir="2700000" algn="tl" rotWithShape="0">
                  <a:schemeClr val="dk1">
                    <a:alpha val="40000"/>
                  </a:schemeClr>
                </a:outerShdw>
              </a:effectLst>
              <a:uLnTx/>
              <a:uFillTx/>
              <a:latin typeface="Calibri"/>
              <a:cs typeface="Arial" panose="020B0604020202020204" pitchFamily="34" charset="0"/>
            </a:endParaRPr>
          </a:p>
        </p:txBody>
      </p:sp>
      <p:pic>
        <p:nvPicPr>
          <p:cNvPr id="1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9850" y="6265862"/>
            <a:ext cx="858838" cy="554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spTree>
    <p:extLst>
      <p:ext uri="{BB962C8B-B14F-4D97-AF65-F5344CB8AC3E}">
        <p14:creationId xmlns:p14="http://schemas.microsoft.com/office/powerpoint/2010/main" val="2298071263"/>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motor.jpg"/>
          <p:cNvPicPr>
            <a:picLocks noChangeAspect="1"/>
          </p:cNvPicPr>
          <p:nvPr/>
        </p:nvPicPr>
        <p:blipFill>
          <a:blip r:embed="rId2" cstate="print">
            <a:duotone>
              <a:schemeClr val="accent1">
                <a:shade val="45000"/>
                <a:satMod val="135000"/>
              </a:schemeClr>
              <a:prstClr val="white"/>
            </a:duotone>
            <a:lum contrast="2000"/>
          </a:blip>
          <a:stretch>
            <a:fillRect/>
          </a:stretch>
        </p:blipFill>
        <p:spPr>
          <a:xfrm>
            <a:off x="457200" y="228600"/>
            <a:ext cx="8229600" cy="1219200"/>
          </a:xfrm>
          <a:prstGeom prst="rect">
            <a:avLst/>
          </a:prstGeom>
          <a:ln>
            <a:solidFill>
              <a:schemeClr val="bg1"/>
            </a:solidFill>
          </a:ln>
          <a:effectLst>
            <a:glow rad="101600">
              <a:schemeClr val="bg2">
                <a:lumMod val="90000"/>
                <a:alpha val="60000"/>
              </a:schemeClr>
            </a:glow>
            <a:reflection blurRad="6350" stA="50000" endA="300" endPos="55000" dir="5400000" sy="-100000" algn="bl" rotWithShape="0"/>
          </a:effectLst>
        </p:spPr>
      </p:pic>
      <p:graphicFrame>
        <p:nvGraphicFramePr>
          <p:cNvPr id="5" name="Table 4"/>
          <p:cNvGraphicFramePr>
            <a:graphicFrameLocks noGrp="1"/>
          </p:cNvGraphicFramePr>
          <p:nvPr>
            <p:extLst>
              <p:ext uri="{D42A27DB-BD31-4B8C-83A1-F6EECF244321}">
                <p14:modId xmlns:p14="http://schemas.microsoft.com/office/powerpoint/2010/main" val="1721144149"/>
              </p:ext>
            </p:extLst>
          </p:nvPr>
        </p:nvGraphicFramePr>
        <p:xfrm>
          <a:off x="457200" y="2286000"/>
          <a:ext cx="8229600" cy="3124200"/>
        </p:xfrm>
        <a:graphic>
          <a:graphicData uri="http://schemas.openxmlformats.org/drawingml/2006/table">
            <a:tbl>
              <a:tblPr firstRow="1" bandRow="1">
                <a:tableStyleId>{5C22544A-7EE6-4342-B048-85BDC9FD1C3A}</a:tableStyleId>
              </a:tblPr>
              <a:tblGrid>
                <a:gridCol w="2743200">
                  <a:extLst>
                    <a:ext uri="{9D8B030D-6E8A-4147-A177-3AD203B41FA5}">
                      <a16:colId xmlns:a16="http://schemas.microsoft.com/office/drawing/2014/main" val="20000"/>
                    </a:ext>
                  </a:extLst>
                </a:gridCol>
                <a:gridCol w="2743200">
                  <a:extLst>
                    <a:ext uri="{9D8B030D-6E8A-4147-A177-3AD203B41FA5}">
                      <a16:colId xmlns:a16="http://schemas.microsoft.com/office/drawing/2014/main" val="20001"/>
                    </a:ext>
                  </a:extLst>
                </a:gridCol>
                <a:gridCol w="2743200">
                  <a:extLst>
                    <a:ext uri="{9D8B030D-6E8A-4147-A177-3AD203B41FA5}">
                      <a16:colId xmlns:a16="http://schemas.microsoft.com/office/drawing/2014/main" val="20002"/>
                    </a:ext>
                  </a:extLst>
                </a:gridCol>
              </a:tblGrid>
              <a:tr h="914400">
                <a:tc gridSpan="3">
                  <a:txBody>
                    <a:bodyPr/>
                    <a:lstStyle/>
                    <a:p>
                      <a:pPr algn="ctr">
                        <a:lnSpc>
                          <a:spcPct val="150000"/>
                        </a:lnSpc>
                      </a:pPr>
                      <a:r>
                        <a:rPr lang="en-US" sz="2400" b="0" dirty="0" smtClean="0">
                          <a:solidFill>
                            <a:schemeClr val="accent5">
                              <a:lumMod val="75000"/>
                            </a:schemeClr>
                          </a:solidFill>
                          <a:latin typeface="Calibri" pitchFamily="34" charset="0"/>
                          <a:cs typeface="Calibri" pitchFamily="34" charset="0"/>
                        </a:rPr>
                        <a:t>Loss of key –</a:t>
                      </a:r>
                      <a:r>
                        <a:rPr lang="en-US" sz="2400" b="0" baseline="0" dirty="0" smtClean="0">
                          <a:solidFill>
                            <a:schemeClr val="accent5">
                              <a:lumMod val="75000"/>
                            </a:schemeClr>
                          </a:solidFill>
                          <a:latin typeface="Calibri" pitchFamily="34" charset="0"/>
                          <a:cs typeface="Calibri" pitchFamily="34" charset="0"/>
                        </a:rPr>
                        <a:t> Premium rates for Annual policies</a:t>
                      </a:r>
                      <a:endParaRPr lang="en-US" sz="2400" b="0" dirty="0">
                        <a:solidFill>
                          <a:schemeClr val="accent5">
                            <a:lumMod val="75000"/>
                          </a:schemeClr>
                        </a:solidFill>
                        <a:latin typeface="Calibri" pitchFamily="34" charset="0"/>
                        <a:cs typeface="Calibri" pitchFamily="34" charset="0"/>
                      </a:endParaRPr>
                    </a:p>
                  </a:txBody>
                  <a:tcPr anchor="ctr">
                    <a:solidFill>
                      <a:srgbClr val="FFC000"/>
                    </a:solidFill>
                  </a:tcPr>
                </a:tc>
                <a:tc hMerge="1">
                  <a:txBody>
                    <a:bodyPr/>
                    <a:lstStyle/>
                    <a:p>
                      <a:pPr algn="ctr">
                        <a:lnSpc>
                          <a:spcPct val="150000"/>
                        </a:lnSpc>
                      </a:pPr>
                      <a:endParaRPr lang="en-US" sz="2400" b="0" dirty="0">
                        <a:solidFill>
                          <a:schemeClr val="accent5">
                            <a:lumMod val="75000"/>
                          </a:schemeClr>
                        </a:solidFill>
                        <a:latin typeface="Calibri" pitchFamily="34" charset="0"/>
                        <a:cs typeface="Calibri" pitchFamily="34" charset="0"/>
                      </a:endParaRPr>
                    </a:p>
                  </a:txBody>
                  <a:tcPr anchor="ctr">
                    <a:solidFill>
                      <a:srgbClr val="FFC000"/>
                    </a:solidFill>
                  </a:tcPr>
                </a:tc>
                <a:tc hMerge="1">
                  <a:txBody>
                    <a:bodyPr/>
                    <a:lstStyle/>
                    <a:p>
                      <a:pPr algn="ctr">
                        <a:lnSpc>
                          <a:spcPct val="150000"/>
                        </a:lnSpc>
                      </a:pPr>
                      <a:endParaRPr lang="en-US" sz="2400" b="0" dirty="0">
                        <a:solidFill>
                          <a:schemeClr val="accent5">
                            <a:lumMod val="75000"/>
                          </a:schemeClr>
                        </a:solidFill>
                        <a:latin typeface="Calibri" pitchFamily="34" charset="0"/>
                        <a:cs typeface="Calibri" pitchFamily="34" charset="0"/>
                      </a:endParaRPr>
                    </a:p>
                  </a:txBody>
                  <a:tcPr anchor="ctr">
                    <a:solidFill>
                      <a:srgbClr val="FFC000"/>
                    </a:solidFill>
                  </a:tcPr>
                </a:tc>
                <a:extLst>
                  <a:ext uri="{0D108BD9-81ED-4DB2-BD59-A6C34878D82A}">
                    <a16:rowId xmlns:a16="http://schemas.microsoft.com/office/drawing/2014/main" val="10000"/>
                  </a:ext>
                </a:extLst>
              </a:tr>
              <a:tr h="381000">
                <a:tc>
                  <a:txBody>
                    <a:bodyPr/>
                    <a:lstStyle/>
                    <a:p>
                      <a:pPr algn="just">
                        <a:lnSpc>
                          <a:spcPct val="115000"/>
                        </a:lnSpc>
                        <a:spcAft>
                          <a:spcPts val="0"/>
                        </a:spcAft>
                      </a:pPr>
                      <a:r>
                        <a:rPr lang="en-IN" sz="1500" b="1" dirty="0" smtClean="0">
                          <a:effectLst/>
                          <a:latin typeface="Calibri"/>
                          <a:ea typeface="Calibri"/>
                          <a:cs typeface="Times New Roman"/>
                        </a:rPr>
                        <a:t>Private Cars/Taxis</a:t>
                      </a:r>
                      <a:endParaRPr lang="en-IN" sz="1500" b="1" dirty="0">
                        <a:effectLst/>
                        <a:latin typeface="Calibri"/>
                        <a:ea typeface="Calibri"/>
                        <a:cs typeface="Times New Roman"/>
                      </a:endParaRPr>
                    </a:p>
                  </a:txBody>
                  <a:tcPr marL="68580" marR="68580" marT="0" marB="0"/>
                </a:tc>
                <a:tc>
                  <a:txBody>
                    <a:bodyPr/>
                    <a:lstStyle/>
                    <a:p>
                      <a:pPr algn="just">
                        <a:lnSpc>
                          <a:spcPct val="115000"/>
                        </a:lnSpc>
                        <a:spcAft>
                          <a:spcPts val="0"/>
                        </a:spcAft>
                      </a:pPr>
                      <a:endParaRPr lang="en-IN" sz="1100">
                        <a:effectLst/>
                        <a:latin typeface="Calibri"/>
                        <a:ea typeface="Calibri"/>
                        <a:cs typeface="Times New Roman"/>
                      </a:endParaRPr>
                    </a:p>
                  </a:txBody>
                  <a:tcPr marL="68580" marR="68580" marT="0" marB="0"/>
                </a:tc>
                <a:tc>
                  <a:txBody>
                    <a:bodyPr/>
                    <a:lstStyle/>
                    <a:p>
                      <a:pPr algn="just">
                        <a:lnSpc>
                          <a:spcPct val="115000"/>
                        </a:lnSpc>
                        <a:spcAft>
                          <a:spcPts val="0"/>
                        </a:spcAft>
                      </a:pPr>
                      <a:endParaRPr lang="en-IN" sz="1100" dirty="0">
                        <a:effectLst/>
                        <a:latin typeface="Calibri"/>
                        <a:ea typeface="Calibri"/>
                        <a:cs typeface="Times New Roman"/>
                      </a:endParaRPr>
                    </a:p>
                  </a:txBody>
                  <a:tcPr marL="68580" marR="68580" marT="0" marB="0"/>
                </a:tc>
                <a:extLst>
                  <a:ext uri="{0D108BD9-81ED-4DB2-BD59-A6C34878D82A}">
                    <a16:rowId xmlns:a16="http://schemas.microsoft.com/office/drawing/2014/main" val="10002"/>
                  </a:ext>
                </a:extLst>
              </a:tr>
              <a:tr h="381000">
                <a:tc>
                  <a:txBody>
                    <a:bodyPr/>
                    <a:lstStyle/>
                    <a:p>
                      <a:pPr algn="just">
                        <a:lnSpc>
                          <a:spcPct val="115000"/>
                        </a:lnSpc>
                        <a:spcAft>
                          <a:spcPts val="0"/>
                        </a:spcAft>
                      </a:pPr>
                      <a:r>
                        <a:rPr lang="en-US" sz="1200" dirty="0">
                          <a:effectLst/>
                          <a:latin typeface="Arial"/>
                          <a:ea typeface="Calibri"/>
                          <a:cs typeface="Times New Roman"/>
                        </a:rPr>
                        <a:t>Option I</a:t>
                      </a:r>
                      <a:endParaRPr lang="en-IN" sz="1100" dirty="0">
                        <a:effectLst/>
                        <a:latin typeface="Calibri"/>
                        <a:ea typeface="Calibri"/>
                        <a:cs typeface="Times New Roman"/>
                      </a:endParaRPr>
                    </a:p>
                  </a:txBody>
                  <a:tcPr marL="68580" marR="68580" marT="0" marB="0"/>
                </a:tc>
                <a:tc>
                  <a:txBody>
                    <a:bodyPr/>
                    <a:lstStyle/>
                    <a:p>
                      <a:pPr algn="just">
                        <a:lnSpc>
                          <a:spcPct val="115000"/>
                        </a:lnSpc>
                        <a:spcAft>
                          <a:spcPts val="0"/>
                        </a:spcAft>
                      </a:pPr>
                      <a:r>
                        <a:rPr lang="en-US" sz="1200">
                          <a:effectLst/>
                          <a:latin typeface="Arial"/>
                          <a:ea typeface="Calibri"/>
                          <a:cs typeface="Times New Roman"/>
                        </a:rPr>
                        <a:t>Sum Assured – Rs. 10,000/-</a:t>
                      </a:r>
                      <a:endParaRPr lang="en-IN" sz="1100">
                        <a:effectLst/>
                        <a:latin typeface="Calibri"/>
                        <a:ea typeface="Calibri"/>
                        <a:cs typeface="Times New Roman"/>
                      </a:endParaRPr>
                    </a:p>
                  </a:txBody>
                  <a:tcPr marL="68580" marR="68580" marT="0" marB="0"/>
                </a:tc>
                <a:tc>
                  <a:txBody>
                    <a:bodyPr/>
                    <a:lstStyle/>
                    <a:p>
                      <a:pPr algn="just">
                        <a:lnSpc>
                          <a:spcPct val="115000"/>
                        </a:lnSpc>
                        <a:spcAft>
                          <a:spcPts val="0"/>
                        </a:spcAft>
                      </a:pPr>
                      <a:r>
                        <a:rPr lang="en-US" sz="1200">
                          <a:effectLst/>
                          <a:latin typeface="Arial"/>
                          <a:ea typeface="Calibri"/>
                          <a:cs typeface="Times New Roman"/>
                        </a:rPr>
                        <a:t>Premium – Rs. 300/-</a:t>
                      </a:r>
                      <a:endParaRPr lang="en-IN" sz="1100">
                        <a:effectLst/>
                        <a:latin typeface="Calibri"/>
                        <a:ea typeface="Calibri"/>
                        <a:cs typeface="Times New Roman"/>
                      </a:endParaRPr>
                    </a:p>
                  </a:txBody>
                  <a:tcPr marL="68580" marR="68580" marT="0" marB="0"/>
                </a:tc>
                <a:extLst>
                  <a:ext uri="{0D108BD9-81ED-4DB2-BD59-A6C34878D82A}">
                    <a16:rowId xmlns:a16="http://schemas.microsoft.com/office/drawing/2014/main" val="10001"/>
                  </a:ext>
                </a:extLst>
              </a:tr>
              <a:tr h="457200">
                <a:tc>
                  <a:txBody>
                    <a:bodyPr/>
                    <a:lstStyle/>
                    <a:p>
                      <a:pPr algn="just">
                        <a:lnSpc>
                          <a:spcPct val="115000"/>
                        </a:lnSpc>
                        <a:spcAft>
                          <a:spcPts val="0"/>
                        </a:spcAft>
                      </a:pPr>
                      <a:r>
                        <a:rPr lang="en-US" sz="1200" dirty="0">
                          <a:effectLst/>
                          <a:latin typeface="Arial"/>
                          <a:ea typeface="Calibri"/>
                          <a:cs typeface="Times New Roman"/>
                        </a:rPr>
                        <a:t>Option II</a:t>
                      </a:r>
                      <a:endParaRPr lang="en-IN" sz="1100" dirty="0">
                        <a:effectLst/>
                        <a:latin typeface="Calibri"/>
                        <a:ea typeface="Calibri"/>
                        <a:cs typeface="Times New Roman"/>
                      </a:endParaRPr>
                    </a:p>
                  </a:txBody>
                  <a:tcPr marL="68580" marR="68580" marT="0" marB="0"/>
                </a:tc>
                <a:tc>
                  <a:txBody>
                    <a:bodyPr/>
                    <a:lstStyle/>
                    <a:p>
                      <a:pPr algn="just">
                        <a:lnSpc>
                          <a:spcPct val="115000"/>
                        </a:lnSpc>
                        <a:spcAft>
                          <a:spcPts val="0"/>
                        </a:spcAft>
                      </a:pPr>
                      <a:r>
                        <a:rPr lang="en-US" sz="1200">
                          <a:effectLst/>
                          <a:latin typeface="Arial"/>
                          <a:ea typeface="Calibri"/>
                          <a:cs typeface="Times New Roman"/>
                        </a:rPr>
                        <a:t>Sum Insured – Rs. 25,000/-</a:t>
                      </a:r>
                      <a:endParaRPr lang="en-IN" sz="1100">
                        <a:effectLst/>
                        <a:latin typeface="Calibri"/>
                        <a:ea typeface="Calibri"/>
                        <a:cs typeface="Times New Roman"/>
                      </a:endParaRPr>
                    </a:p>
                  </a:txBody>
                  <a:tcPr marL="68580" marR="68580" marT="0" marB="0"/>
                </a:tc>
                <a:tc>
                  <a:txBody>
                    <a:bodyPr/>
                    <a:lstStyle/>
                    <a:p>
                      <a:pPr algn="just">
                        <a:lnSpc>
                          <a:spcPct val="115000"/>
                        </a:lnSpc>
                        <a:spcAft>
                          <a:spcPts val="0"/>
                        </a:spcAft>
                      </a:pPr>
                      <a:r>
                        <a:rPr lang="en-US" sz="1200">
                          <a:effectLst/>
                          <a:latin typeface="Arial"/>
                          <a:ea typeface="Calibri"/>
                          <a:cs typeface="Times New Roman"/>
                        </a:rPr>
                        <a:t>Premium – Rs. 750/-</a:t>
                      </a:r>
                      <a:endParaRPr lang="en-IN" sz="1100">
                        <a:effectLst/>
                        <a:latin typeface="Calibri"/>
                        <a:ea typeface="Calibri"/>
                        <a:cs typeface="Times New Roman"/>
                      </a:endParaRPr>
                    </a:p>
                  </a:txBody>
                  <a:tcPr marL="68580" marR="68580" marT="0" marB="0"/>
                </a:tc>
                <a:extLst>
                  <a:ext uri="{0D108BD9-81ED-4DB2-BD59-A6C34878D82A}">
                    <a16:rowId xmlns:a16="http://schemas.microsoft.com/office/drawing/2014/main" val="10003"/>
                  </a:ext>
                </a:extLst>
              </a:tr>
              <a:tr h="457200">
                <a:tc gridSpan="3">
                  <a:txBody>
                    <a:bodyPr/>
                    <a:lstStyle/>
                    <a:p>
                      <a:pPr algn="just">
                        <a:lnSpc>
                          <a:spcPct val="115000"/>
                        </a:lnSpc>
                        <a:spcAft>
                          <a:spcPts val="0"/>
                        </a:spcAft>
                      </a:pPr>
                      <a:r>
                        <a:rPr lang="en-US" sz="1500" b="1" dirty="0">
                          <a:effectLst/>
                          <a:latin typeface="Arial"/>
                          <a:ea typeface="Calibri"/>
                          <a:cs typeface="Times New Roman"/>
                        </a:rPr>
                        <a:t>Two Wheelers</a:t>
                      </a:r>
                      <a:endParaRPr lang="en-IN" sz="1500" dirty="0">
                        <a:effectLst/>
                        <a:latin typeface="Calibri"/>
                        <a:ea typeface="Calibri"/>
                        <a:cs typeface="Times New Roman"/>
                      </a:endParaRPr>
                    </a:p>
                  </a:txBody>
                  <a:tcPr marL="68580" marR="68580" marT="0" marB="0"/>
                </a:tc>
                <a:tc hMerge="1">
                  <a:txBody>
                    <a:bodyPr/>
                    <a:lstStyle/>
                    <a:p>
                      <a:endParaRPr lang="en-IN"/>
                    </a:p>
                  </a:txBody>
                  <a:tcPr/>
                </a:tc>
                <a:tc hMerge="1">
                  <a:txBody>
                    <a:bodyPr/>
                    <a:lstStyle/>
                    <a:p>
                      <a:endParaRPr lang="en-IN"/>
                    </a:p>
                  </a:txBody>
                  <a:tcPr/>
                </a:tc>
                <a:extLst>
                  <a:ext uri="{0D108BD9-81ED-4DB2-BD59-A6C34878D82A}">
                    <a16:rowId xmlns:a16="http://schemas.microsoft.com/office/drawing/2014/main" val="10004"/>
                  </a:ext>
                </a:extLst>
              </a:tr>
              <a:tr h="533400">
                <a:tc gridSpan="2">
                  <a:txBody>
                    <a:bodyPr/>
                    <a:lstStyle/>
                    <a:p>
                      <a:pPr algn="just">
                        <a:lnSpc>
                          <a:spcPct val="115000"/>
                        </a:lnSpc>
                        <a:spcAft>
                          <a:spcPts val="0"/>
                        </a:spcAft>
                      </a:pPr>
                      <a:r>
                        <a:rPr lang="en-US" sz="1200" dirty="0">
                          <a:effectLst/>
                          <a:latin typeface="Arial"/>
                          <a:ea typeface="Calibri"/>
                          <a:cs typeface="Times New Roman"/>
                        </a:rPr>
                        <a:t>Sum Insured – </a:t>
                      </a:r>
                      <a:r>
                        <a:rPr lang="en-US" sz="1200" dirty="0" err="1">
                          <a:effectLst/>
                          <a:latin typeface="Arial"/>
                          <a:ea typeface="Calibri"/>
                          <a:cs typeface="Times New Roman"/>
                        </a:rPr>
                        <a:t>Rs</a:t>
                      </a:r>
                      <a:r>
                        <a:rPr lang="en-US" sz="1200" dirty="0">
                          <a:effectLst/>
                          <a:latin typeface="Arial"/>
                          <a:ea typeface="Calibri"/>
                          <a:cs typeface="Times New Roman"/>
                        </a:rPr>
                        <a:t>. 3,000/-</a:t>
                      </a:r>
                      <a:endParaRPr lang="en-IN" sz="1100" dirty="0">
                        <a:effectLst/>
                        <a:latin typeface="Calibri"/>
                        <a:ea typeface="Calibri"/>
                        <a:cs typeface="Times New Roman"/>
                      </a:endParaRPr>
                    </a:p>
                  </a:txBody>
                  <a:tcPr marL="68580" marR="68580" marT="0" marB="0"/>
                </a:tc>
                <a:tc hMerge="1">
                  <a:txBody>
                    <a:bodyPr/>
                    <a:lstStyle/>
                    <a:p>
                      <a:endParaRPr lang="en-IN"/>
                    </a:p>
                  </a:txBody>
                  <a:tcPr/>
                </a:tc>
                <a:tc>
                  <a:txBody>
                    <a:bodyPr/>
                    <a:lstStyle/>
                    <a:p>
                      <a:pPr algn="just">
                        <a:lnSpc>
                          <a:spcPct val="115000"/>
                        </a:lnSpc>
                        <a:spcAft>
                          <a:spcPts val="0"/>
                        </a:spcAft>
                      </a:pPr>
                      <a:r>
                        <a:rPr lang="en-US" sz="1200" dirty="0">
                          <a:effectLst/>
                          <a:latin typeface="Arial"/>
                          <a:ea typeface="Calibri"/>
                          <a:cs typeface="Times New Roman"/>
                        </a:rPr>
                        <a:t>Premium -  </a:t>
                      </a:r>
                      <a:r>
                        <a:rPr lang="en-US" sz="1200" dirty="0" err="1">
                          <a:effectLst/>
                          <a:latin typeface="Arial"/>
                          <a:ea typeface="Calibri"/>
                          <a:cs typeface="Times New Roman"/>
                        </a:rPr>
                        <a:t>Rs</a:t>
                      </a:r>
                      <a:r>
                        <a:rPr lang="en-US" sz="1200" dirty="0">
                          <a:effectLst/>
                          <a:latin typeface="Arial"/>
                          <a:ea typeface="Calibri"/>
                          <a:cs typeface="Times New Roman"/>
                        </a:rPr>
                        <a:t>. 50/-</a:t>
                      </a:r>
                      <a:endParaRPr lang="en-IN" sz="1100" dirty="0">
                        <a:effectLst/>
                        <a:latin typeface="Calibri"/>
                        <a:ea typeface="Calibri"/>
                        <a:cs typeface="Times New Roman"/>
                      </a:endParaRPr>
                    </a:p>
                  </a:txBody>
                  <a:tcPr marL="68580" marR="68580" marT="0" marB="0"/>
                </a:tc>
                <a:extLst>
                  <a:ext uri="{0D108BD9-81ED-4DB2-BD59-A6C34878D82A}">
                    <a16:rowId xmlns:a16="http://schemas.microsoft.com/office/drawing/2014/main" val="10005"/>
                  </a:ext>
                </a:extLst>
              </a:tr>
            </a:tbl>
          </a:graphicData>
        </a:graphic>
      </p:graphicFrame>
      <p:grpSp>
        <p:nvGrpSpPr>
          <p:cNvPr id="7" name="Group 6"/>
          <p:cNvGrpSpPr/>
          <p:nvPr/>
        </p:nvGrpSpPr>
        <p:grpSpPr>
          <a:xfrm>
            <a:off x="4876800" y="734370"/>
            <a:ext cx="3657600" cy="702000"/>
            <a:chOff x="0" y="0"/>
            <a:chExt cx="3657600" cy="702000"/>
          </a:xfrm>
        </p:grpSpPr>
        <p:sp>
          <p:nvSpPr>
            <p:cNvPr id="8" name="Rounded Rectangle 7"/>
            <p:cNvSpPr/>
            <p:nvPr/>
          </p:nvSpPr>
          <p:spPr>
            <a:xfrm>
              <a:off x="0" y="0"/>
              <a:ext cx="3657600" cy="702000"/>
            </a:xfrm>
            <a:prstGeom prst="roundRect">
              <a:avLst/>
            </a:prstGeom>
            <a:solidFill>
              <a:srgbClr val="FFC000"/>
            </a:solidFill>
            <a:ln>
              <a:solidFill>
                <a:schemeClr val="accent4">
                  <a:lumMod val="75000"/>
                </a:schemeClr>
              </a:solidFill>
            </a:ln>
          </p:spPr>
          <p:style>
            <a:lnRef idx="2">
              <a:scrgbClr r="0" g="0" b="0"/>
            </a:lnRef>
            <a:fillRef idx="1">
              <a:scrgbClr r="0" g="0" b="0"/>
            </a:fillRef>
            <a:effectRef idx="0">
              <a:schemeClr val="accent1">
                <a:hueOff val="0"/>
                <a:satOff val="0"/>
                <a:lumOff val="0"/>
                <a:alphaOff val="0"/>
              </a:schemeClr>
            </a:effectRef>
            <a:fontRef idx="minor">
              <a:schemeClr val="lt1"/>
            </a:fontRef>
          </p:style>
        </p:sp>
        <p:sp>
          <p:nvSpPr>
            <p:cNvPr id="10" name="Rounded Rectangle 4"/>
            <p:cNvSpPr txBox="1"/>
            <p:nvPr/>
          </p:nvSpPr>
          <p:spPr>
            <a:xfrm>
              <a:off x="34269" y="34269"/>
              <a:ext cx="3589062" cy="633462"/>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95250" tIns="95250" rIns="95250" bIns="95250" numCol="1" spcCol="1270" anchor="ctr" anchorCtr="0">
              <a:noAutofit/>
            </a:bodyPr>
            <a:lstStyle/>
            <a:p>
              <a:pPr lvl="0" algn="ctr" defTabSz="1111250" rtl="0">
                <a:lnSpc>
                  <a:spcPct val="90000"/>
                </a:lnSpc>
                <a:spcBef>
                  <a:spcPct val="0"/>
                </a:spcBef>
                <a:spcAft>
                  <a:spcPct val="35000"/>
                </a:spcAft>
              </a:pPr>
              <a:r>
                <a:rPr lang="en-GB" sz="2500" b="0" kern="1200" noProof="0" dirty="0" smtClean="0">
                  <a:solidFill>
                    <a:schemeClr val="accent5">
                      <a:lumMod val="75000"/>
                    </a:schemeClr>
                  </a:solidFill>
                </a:rPr>
                <a:t>Motor Add </a:t>
              </a:r>
              <a:r>
                <a:rPr lang="en-GB" sz="2500" b="0" kern="1200" noProof="0" dirty="0" err="1" smtClean="0">
                  <a:solidFill>
                    <a:schemeClr val="accent5">
                      <a:lumMod val="75000"/>
                    </a:schemeClr>
                  </a:solidFill>
                </a:rPr>
                <a:t>Ons</a:t>
              </a:r>
              <a:endParaRPr lang="en-GB" sz="2500" b="0" kern="1200" noProof="0" dirty="0">
                <a:solidFill>
                  <a:schemeClr val="accent5">
                    <a:lumMod val="75000"/>
                  </a:schemeClr>
                </a:solidFill>
              </a:endParaRPr>
            </a:p>
          </p:txBody>
        </p:sp>
      </p:grpSp>
      <p:sp>
        <p:nvSpPr>
          <p:cNvPr id="11" name="Rectangle 1"/>
          <p:cNvSpPr>
            <a:spLocks noChangeArrowheads="1"/>
          </p:cNvSpPr>
          <p:nvPr/>
        </p:nvSpPr>
        <p:spPr bwMode="auto">
          <a:xfrm>
            <a:off x="69850" y="5486400"/>
            <a:ext cx="9144000" cy="642938"/>
          </a:xfrm>
          <a:prstGeom prst="rect">
            <a:avLst/>
          </a:prstGeom>
          <a:solidFill>
            <a:srgbClr val="FFC000"/>
          </a:solidFill>
          <a:ln w="9525">
            <a:noFill/>
            <a:round/>
            <a:headEnd/>
            <a:tailEnd/>
          </a:ln>
          <a:effectLst/>
        </p:spPr>
        <p:txBody>
          <a:bodyPr wrap="none" lIns="82954" tIns="41477" rIns="82954" bIns="41477"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IN" sz="1800" i="0" u="none" strike="noStrike" kern="0" normalizeH="0" baseline="0" noProof="0" dirty="0" smtClean="0">
                <a:ln w="0"/>
                <a:effectLst>
                  <a:outerShdw blurRad="38100" dist="19050" dir="2700000" algn="tl" rotWithShape="0">
                    <a:schemeClr val="dk1">
                      <a:alpha val="40000"/>
                    </a:schemeClr>
                  </a:outerShdw>
                </a:effectLst>
                <a:uLnTx/>
                <a:uFillTx/>
                <a:latin typeface="Calibri"/>
                <a:cs typeface="Arial" panose="020B0604020202020204" pitchFamily="34" charset="0"/>
              </a:rPr>
              <a:t>UNITED INDIA INSURANCE COMPANY LIMITED</a:t>
            </a:r>
            <a:endParaRPr kumimoji="0" lang="en-IN" sz="1800" i="0" u="none" strike="noStrike" kern="0" normalizeH="0" baseline="0" noProof="0" dirty="0">
              <a:ln w="0"/>
              <a:effectLst>
                <a:outerShdw blurRad="38100" dist="19050" dir="2700000" algn="tl" rotWithShape="0">
                  <a:schemeClr val="dk1">
                    <a:alpha val="40000"/>
                  </a:schemeClr>
                </a:outerShdw>
              </a:effectLst>
              <a:uLnTx/>
              <a:uFillTx/>
              <a:latin typeface="Calibri"/>
              <a:cs typeface="Arial" panose="020B0604020202020204" pitchFamily="34" charset="0"/>
            </a:endParaRPr>
          </a:p>
        </p:txBody>
      </p:sp>
      <p:pic>
        <p:nvPicPr>
          <p:cNvPr id="1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8600" y="5486400"/>
            <a:ext cx="858838" cy="554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spTree>
    <p:extLst>
      <p:ext uri="{BB962C8B-B14F-4D97-AF65-F5344CB8AC3E}">
        <p14:creationId xmlns:p14="http://schemas.microsoft.com/office/powerpoint/2010/main" val="1154290694"/>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motor.jpg"/>
          <p:cNvPicPr>
            <a:picLocks noChangeAspect="1"/>
          </p:cNvPicPr>
          <p:nvPr/>
        </p:nvPicPr>
        <p:blipFill>
          <a:blip r:embed="rId2" cstate="print">
            <a:duotone>
              <a:schemeClr val="accent1">
                <a:shade val="45000"/>
                <a:satMod val="135000"/>
              </a:schemeClr>
              <a:prstClr val="white"/>
            </a:duotone>
            <a:lum contrast="2000"/>
          </a:blip>
          <a:stretch>
            <a:fillRect/>
          </a:stretch>
        </p:blipFill>
        <p:spPr>
          <a:xfrm>
            <a:off x="457200" y="228600"/>
            <a:ext cx="8229600" cy="1219200"/>
          </a:xfrm>
          <a:prstGeom prst="rect">
            <a:avLst/>
          </a:prstGeom>
          <a:ln>
            <a:solidFill>
              <a:schemeClr val="bg1"/>
            </a:solidFill>
          </a:ln>
          <a:effectLst>
            <a:glow rad="101600">
              <a:schemeClr val="bg2">
                <a:lumMod val="90000"/>
                <a:alpha val="60000"/>
              </a:schemeClr>
            </a:glow>
            <a:reflection blurRad="6350" stA="50000" endA="300" endPos="55000" dir="5400000" sy="-100000" algn="bl" rotWithShape="0"/>
          </a:effectLst>
        </p:spPr>
      </p:pic>
      <p:graphicFrame>
        <p:nvGraphicFramePr>
          <p:cNvPr id="5" name="Table 4"/>
          <p:cNvGraphicFramePr>
            <a:graphicFrameLocks noGrp="1"/>
          </p:cNvGraphicFramePr>
          <p:nvPr>
            <p:extLst>
              <p:ext uri="{D42A27DB-BD31-4B8C-83A1-F6EECF244321}">
                <p14:modId xmlns:p14="http://schemas.microsoft.com/office/powerpoint/2010/main" val="1857797632"/>
              </p:ext>
            </p:extLst>
          </p:nvPr>
        </p:nvGraphicFramePr>
        <p:xfrm>
          <a:off x="457200" y="1676400"/>
          <a:ext cx="8229600" cy="4463935"/>
        </p:xfrm>
        <a:graphic>
          <a:graphicData uri="http://schemas.openxmlformats.org/drawingml/2006/table">
            <a:tbl>
              <a:tblPr firstRow="1" bandRow="1">
                <a:tableStyleId>{5C22544A-7EE6-4342-B048-85BDC9FD1C3A}</a:tableStyleId>
              </a:tblPr>
              <a:tblGrid>
                <a:gridCol w="8229600">
                  <a:extLst>
                    <a:ext uri="{9D8B030D-6E8A-4147-A177-3AD203B41FA5}">
                      <a16:colId xmlns:a16="http://schemas.microsoft.com/office/drawing/2014/main" val="20000"/>
                    </a:ext>
                  </a:extLst>
                </a:gridCol>
              </a:tblGrid>
              <a:tr h="519545">
                <a:tc>
                  <a:txBody>
                    <a:bodyPr/>
                    <a:lstStyle/>
                    <a:p>
                      <a:pPr algn="ctr">
                        <a:lnSpc>
                          <a:spcPct val="150000"/>
                        </a:lnSpc>
                      </a:pPr>
                      <a:r>
                        <a:rPr lang="en-US" sz="2400" b="0" dirty="0" smtClean="0">
                          <a:solidFill>
                            <a:schemeClr val="accent5">
                              <a:lumMod val="75000"/>
                            </a:schemeClr>
                          </a:solidFill>
                          <a:latin typeface="Calibri" pitchFamily="34" charset="0"/>
                          <a:cs typeface="Calibri" pitchFamily="34" charset="0"/>
                        </a:rPr>
                        <a:t>Loss of Key - Conditions</a:t>
                      </a:r>
                      <a:endParaRPr lang="en-US" sz="2400" b="0" dirty="0">
                        <a:solidFill>
                          <a:schemeClr val="accent5">
                            <a:lumMod val="75000"/>
                          </a:schemeClr>
                        </a:solidFill>
                        <a:latin typeface="Calibri" pitchFamily="34" charset="0"/>
                        <a:cs typeface="Calibri" pitchFamily="34" charset="0"/>
                      </a:endParaRPr>
                    </a:p>
                  </a:txBody>
                  <a:tcPr anchor="ctr">
                    <a:solidFill>
                      <a:srgbClr val="FFC000"/>
                    </a:solidFill>
                  </a:tcPr>
                </a:tc>
                <a:extLst>
                  <a:ext uri="{0D108BD9-81ED-4DB2-BD59-A6C34878D82A}">
                    <a16:rowId xmlns:a16="http://schemas.microsoft.com/office/drawing/2014/main" val="10000"/>
                  </a:ext>
                </a:extLst>
              </a:tr>
              <a:tr h="3823855">
                <a:tc>
                  <a:txBody>
                    <a:bodyPr/>
                    <a:lstStyle/>
                    <a:p>
                      <a:r>
                        <a:rPr lang="en-US" sz="1350" b="1" u="sng" kern="1200" dirty="0" smtClean="0">
                          <a:solidFill>
                            <a:schemeClr val="dk1"/>
                          </a:solidFill>
                          <a:effectLst/>
                          <a:latin typeface="+mn-lt"/>
                          <a:ea typeface="+mn-ea"/>
                          <a:cs typeface="+mn-cs"/>
                        </a:rPr>
                        <a:t>Conditions:</a:t>
                      </a:r>
                      <a:endParaRPr lang="en-IN" sz="1350" kern="1200" dirty="0" smtClean="0">
                        <a:solidFill>
                          <a:schemeClr val="dk1"/>
                        </a:solidFill>
                        <a:effectLst/>
                        <a:latin typeface="+mn-lt"/>
                        <a:ea typeface="+mn-ea"/>
                        <a:cs typeface="+mn-cs"/>
                      </a:endParaRPr>
                    </a:p>
                    <a:p>
                      <a:r>
                        <a:rPr lang="en-US" sz="1350" b="1" u="none" strike="noStrike" kern="1200" dirty="0" smtClean="0">
                          <a:solidFill>
                            <a:schemeClr val="dk1"/>
                          </a:solidFill>
                          <a:effectLst/>
                          <a:latin typeface="+mn-lt"/>
                          <a:ea typeface="+mn-ea"/>
                          <a:cs typeface="+mn-cs"/>
                        </a:rPr>
                        <a:t> </a:t>
                      </a:r>
                      <a:endParaRPr lang="en-IN" sz="1350" kern="1200" dirty="0" smtClean="0">
                        <a:solidFill>
                          <a:schemeClr val="dk1"/>
                        </a:solidFill>
                        <a:effectLst/>
                        <a:latin typeface="+mn-lt"/>
                        <a:ea typeface="+mn-ea"/>
                        <a:cs typeface="+mn-cs"/>
                      </a:endParaRPr>
                    </a:p>
                    <a:p>
                      <a:pPr marL="285750" lvl="0" indent="-285750">
                        <a:buFont typeface="Arial" pitchFamily="34" charset="0"/>
                        <a:buChar char="•"/>
                      </a:pPr>
                      <a:r>
                        <a:rPr lang="en-US" sz="1350" kern="1200" dirty="0" smtClean="0">
                          <a:solidFill>
                            <a:schemeClr val="dk1"/>
                          </a:solidFill>
                          <a:effectLst/>
                          <a:latin typeface="+mn-lt"/>
                          <a:ea typeface="+mn-ea"/>
                          <a:cs typeface="+mn-cs"/>
                        </a:rPr>
                        <a:t>FIR for the loss of key due to theft of keys. FIR to the Police must be lodged within 24 </a:t>
                      </a:r>
                      <a:r>
                        <a:rPr lang="en-US" sz="1350" kern="1200" dirty="0" err="1" smtClean="0">
                          <a:solidFill>
                            <a:schemeClr val="dk1"/>
                          </a:solidFill>
                          <a:effectLst/>
                          <a:latin typeface="+mn-lt"/>
                          <a:ea typeface="+mn-ea"/>
                          <a:cs typeface="+mn-cs"/>
                        </a:rPr>
                        <a:t>hrs</a:t>
                      </a:r>
                      <a:r>
                        <a:rPr lang="en-US" sz="1350" kern="1200" dirty="0" smtClean="0">
                          <a:solidFill>
                            <a:schemeClr val="dk1"/>
                          </a:solidFill>
                          <a:effectLst/>
                          <a:latin typeface="+mn-lt"/>
                          <a:ea typeface="+mn-ea"/>
                          <a:cs typeface="+mn-cs"/>
                        </a:rPr>
                        <a:t> from the occurrence /confirmation about the loss.  </a:t>
                      </a:r>
                      <a:endParaRPr lang="en-IN" sz="1350" kern="1200" dirty="0" smtClean="0">
                        <a:solidFill>
                          <a:schemeClr val="dk1"/>
                        </a:solidFill>
                        <a:effectLst/>
                        <a:latin typeface="+mn-lt"/>
                        <a:ea typeface="+mn-ea"/>
                        <a:cs typeface="+mn-cs"/>
                      </a:endParaRPr>
                    </a:p>
                    <a:p>
                      <a:pPr marL="285750" lvl="0" indent="-285750">
                        <a:buFont typeface="Arial" pitchFamily="34" charset="0"/>
                        <a:buChar char="•"/>
                      </a:pPr>
                      <a:r>
                        <a:rPr lang="en-US" sz="1350" kern="1200" dirty="0" smtClean="0">
                          <a:solidFill>
                            <a:schemeClr val="dk1"/>
                          </a:solidFill>
                          <a:effectLst/>
                          <a:latin typeface="+mn-lt"/>
                          <a:ea typeface="+mn-ea"/>
                          <a:cs typeface="+mn-cs"/>
                        </a:rPr>
                        <a:t>Bills for the purchase of the keys / lock system from Manufacturer/Authorized dealer for material and labor cost to be submitted. </a:t>
                      </a:r>
                      <a:endParaRPr lang="en-IN" sz="1350" kern="1200" dirty="0" smtClean="0">
                        <a:solidFill>
                          <a:schemeClr val="dk1"/>
                        </a:solidFill>
                        <a:effectLst/>
                        <a:latin typeface="+mn-lt"/>
                        <a:ea typeface="+mn-ea"/>
                        <a:cs typeface="+mn-cs"/>
                      </a:endParaRPr>
                    </a:p>
                    <a:p>
                      <a:pPr marL="285750" lvl="0" indent="-285750">
                        <a:buFont typeface="Arial" pitchFamily="34" charset="0"/>
                        <a:buChar char="•"/>
                      </a:pPr>
                      <a:r>
                        <a:rPr lang="en-US" sz="1350" kern="1200" dirty="0" smtClean="0">
                          <a:solidFill>
                            <a:schemeClr val="dk1"/>
                          </a:solidFill>
                          <a:effectLst/>
                          <a:latin typeface="+mn-lt"/>
                          <a:ea typeface="+mn-ea"/>
                          <a:cs typeface="+mn-cs"/>
                        </a:rPr>
                        <a:t>The replaced Keys/Lock/Lockset should be of the same nature and kind as the one for which the claim is being made.</a:t>
                      </a:r>
                      <a:endParaRPr lang="en-IN" sz="1350" kern="1200" dirty="0" smtClean="0">
                        <a:solidFill>
                          <a:schemeClr val="dk1"/>
                        </a:solidFill>
                        <a:effectLst/>
                        <a:latin typeface="+mn-lt"/>
                        <a:ea typeface="+mn-ea"/>
                        <a:cs typeface="+mn-cs"/>
                      </a:endParaRPr>
                    </a:p>
                    <a:p>
                      <a:pPr marL="285750" lvl="0" indent="-285750">
                        <a:buFont typeface="Arial" pitchFamily="34" charset="0"/>
                        <a:buChar char="•"/>
                      </a:pPr>
                      <a:r>
                        <a:rPr lang="en-US" sz="1350" kern="1200" dirty="0" smtClean="0">
                          <a:solidFill>
                            <a:schemeClr val="dk1"/>
                          </a:solidFill>
                          <a:effectLst/>
                          <a:latin typeface="+mn-lt"/>
                          <a:ea typeface="+mn-ea"/>
                          <a:cs typeface="+mn-cs"/>
                        </a:rPr>
                        <a:t>No mid-term inclusion is allowed.</a:t>
                      </a:r>
                      <a:endParaRPr lang="en-IN" sz="1350" kern="1200" dirty="0" smtClean="0">
                        <a:solidFill>
                          <a:schemeClr val="dk1"/>
                        </a:solidFill>
                        <a:effectLst/>
                        <a:latin typeface="+mn-lt"/>
                        <a:ea typeface="+mn-ea"/>
                        <a:cs typeface="+mn-cs"/>
                      </a:endParaRPr>
                    </a:p>
                    <a:p>
                      <a:pPr marL="285750" lvl="0" indent="-285750">
                        <a:buFont typeface="Arial" pitchFamily="34" charset="0"/>
                        <a:buChar char="•"/>
                      </a:pPr>
                      <a:r>
                        <a:rPr lang="en-US" sz="1350" kern="1200" dirty="0" smtClean="0">
                          <a:solidFill>
                            <a:schemeClr val="dk1"/>
                          </a:solidFill>
                          <a:effectLst/>
                          <a:latin typeface="+mn-lt"/>
                          <a:ea typeface="+mn-ea"/>
                          <a:cs typeface="+mn-cs"/>
                        </a:rPr>
                        <a:t>Replacement of Key(s) would be done only for broken or damaged keys.</a:t>
                      </a:r>
                      <a:endParaRPr lang="en-IN" sz="1350" kern="1200" dirty="0" smtClean="0">
                        <a:solidFill>
                          <a:schemeClr val="dk1"/>
                        </a:solidFill>
                        <a:effectLst/>
                        <a:latin typeface="+mn-lt"/>
                        <a:ea typeface="+mn-ea"/>
                        <a:cs typeface="+mn-cs"/>
                      </a:endParaRPr>
                    </a:p>
                    <a:p>
                      <a:pPr marL="285750" lvl="0" indent="-285750">
                        <a:buFont typeface="Arial" pitchFamily="34" charset="0"/>
                        <a:buChar char="•"/>
                      </a:pPr>
                      <a:r>
                        <a:rPr lang="en-US" sz="1350" kern="1200" dirty="0" smtClean="0">
                          <a:solidFill>
                            <a:schemeClr val="dk1"/>
                          </a:solidFill>
                          <a:effectLst/>
                          <a:latin typeface="+mn-lt"/>
                          <a:ea typeface="+mn-ea"/>
                          <a:cs typeface="+mn-cs"/>
                        </a:rPr>
                        <a:t>The benefit is available for </a:t>
                      </a:r>
                      <a:r>
                        <a:rPr lang="en-US" sz="1350" b="1" kern="1200" dirty="0" smtClean="0">
                          <a:solidFill>
                            <a:schemeClr val="dk1"/>
                          </a:solidFill>
                          <a:effectLst/>
                          <a:latin typeface="+mn-lt"/>
                          <a:ea typeface="+mn-ea"/>
                          <a:cs typeface="+mn-cs"/>
                        </a:rPr>
                        <a:t>not more than two</a:t>
                      </a:r>
                      <a:r>
                        <a:rPr lang="en-US" sz="1350" kern="1200" dirty="0" smtClean="0">
                          <a:solidFill>
                            <a:schemeClr val="dk1"/>
                          </a:solidFill>
                          <a:effectLst/>
                          <a:latin typeface="+mn-lt"/>
                          <a:ea typeface="+mn-ea"/>
                          <a:cs typeface="+mn-cs"/>
                        </a:rPr>
                        <a:t> admissible claim during the entire policy period.</a:t>
                      </a:r>
                      <a:endParaRPr lang="en-IN" sz="1350" kern="1200" dirty="0" smtClean="0">
                        <a:solidFill>
                          <a:schemeClr val="dk1"/>
                        </a:solidFill>
                        <a:effectLst/>
                        <a:latin typeface="+mn-lt"/>
                        <a:ea typeface="+mn-ea"/>
                        <a:cs typeface="+mn-cs"/>
                      </a:endParaRPr>
                    </a:p>
                    <a:p>
                      <a:pPr marL="285750" lvl="0" indent="-285750">
                        <a:buFont typeface="Arial" pitchFamily="34" charset="0"/>
                        <a:buChar char="•"/>
                      </a:pPr>
                      <a:r>
                        <a:rPr lang="en-US" sz="1350" kern="1200" dirty="0" smtClean="0">
                          <a:solidFill>
                            <a:schemeClr val="dk1"/>
                          </a:solidFill>
                          <a:effectLst/>
                          <a:latin typeface="+mn-lt"/>
                          <a:ea typeface="+mn-ea"/>
                          <a:cs typeface="+mn-cs"/>
                        </a:rPr>
                        <a:t>The Add On Cover stands expired in case of transfer of Insurance. </a:t>
                      </a:r>
                      <a:endParaRPr lang="en-IN" sz="1350" kern="1200" dirty="0" smtClean="0">
                        <a:solidFill>
                          <a:schemeClr val="dk1"/>
                        </a:solidFill>
                        <a:effectLst/>
                        <a:latin typeface="+mn-lt"/>
                        <a:ea typeface="+mn-ea"/>
                        <a:cs typeface="+mn-cs"/>
                      </a:endParaRPr>
                    </a:p>
                    <a:p>
                      <a:pPr marL="285750" indent="-285750">
                        <a:buFont typeface="Arial" pitchFamily="34" charset="0"/>
                        <a:buChar char="•"/>
                      </a:pPr>
                      <a:r>
                        <a:rPr lang="en-US" sz="1350" kern="1200" dirty="0" smtClean="0">
                          <a:solidFill>
                            <a:schemeClr val="dk1"/>
                          </a:solidFill>
                          <a:effectLst/>
                          <a:latin typeface="+mn-lt"/>
                          <a:ea typeface="+mn-ea"/>
                          <a:cs typeface="+mn-cs"/>
                        </a:rPr>
                        <a:t>The indemnifiable amount towards loss of key claim is limited to the sum insured of the add-on.</a:t>
                      </a:r>
                      <a:endParaRPr lang="en-IN" sz="1350" kern="1200" dirty="0" smtClean="0">
                        <a:solidFill>
                          <a:schemeClr val="dk1"/>
                        </a:solidFill>
                        <a:effectLst/>
                        <a:latin typeface="+mn-lt"/>
                        <a:ea typeface="+mn-ea"/>
                        <a:cs typeface="+mn-cs"/>
                      </a:endParaRPr>
                    </a:p>
                    <a:p>
                      <a:pPr marL="58738" indent="0">
                        <a:lnSpc>
                          <a:spcPct val="200000"/>
                        </a:lnSpc>
                      </a:pPr>
                      <a:endParaRPr lang="en-US" sz="2000" b="0" dirty="0" smtClean="0">
                        <a:latin typeface="Calibri" pitchFamily="34" charset="0"/>
                        <a:cs typeface="Calibri" pitchFamily="34" charset="0"/>
                      </a:endParaRPr>
                    </a:p>
                  </a:txBody>
                  <a:tcPr anchor="ctr"/>
                </a:tc>
                <a:extLst>
                  <a:ext uri="{0D108BD9-81ED-4DB2-BD59-A6C34878D82A}">
                    <a16:rowId xmlns:a16="http://schemas.microsoft.com/office/drawing/2014/main" val="10001"/>
                  </a:ext>
                </a:extLst>
              </a:tr>
            </a:tbl>
          </a:graphicData>
        </a:graphic>
      </p:graphicFrame>
      <p:grpSp>
        <p:nvGrpSpPr>
          <p:cNvPr id="7" name="Group 6"/>
          <p:cNvGrpSpPr/>
          <p:nvPr/>
        </p:nvGrpSpPr>
        <p:grpSpPr>
          <a:xfrm>
            <a:off x="4876800" y="734370"/>
            <a:ext cx="3657600" cy="702000"/>
            <a:chOff x="0" y="0"/>
            <a:chExt cx="3657600" cy="702000"/>
          </a:xfrm>
        </p:grpSpPr>
        <p:sp>
          <p:nvSpPr>
            <p:cNvPr id="8" name="Rounded Rectangle 7"/>
            <p:cNvSpPr/>
            <p:nvPr/>
          </p:nvSpPr>
          <p:spPr>
            <a:xfrm>
              <a:off x="0" y="0"/>
              <a:ext cx="3657600" cy="702000"/>
            </a:xfrm>
            <a:prstGeom prst="roundRect">
              <a:avLst/>
            </a:prstGeom>
            <a:solidFill>
              <a:srgbClr val="FFC000"/>
            </a:solidFill>
            <a:ln>
              <a:solidFill>
                <a:schemeClr val="accent4">
                  <a:lumMod val="75000"/>
                </a:schemeClr>
              </a:solidFill>
            </a:ln>
          </p:spPr>
          <p:style>
            <a:lnRef idx="2">
              <a:scrgbClr r="0" g="0" b="0"/>
            </a:lnRef>
            <a:fillRef idx="1">
              <a:scrgbClr r="0" g="0" b="0"/>
            </a:fillRef>
            <a:effectRef idx="0">
              <a:schemeClr val="accent1">
                <a:hueOff val="0"/>
                <a:satOff val="0"/>
                <a:lumOff val="0"/>
                <a:alphaOff val="0"/>
              </a:schemeClr>
            </a:effectRef>
            <a:fontRef idx="minor">
              <a:schemeClr val="lt1"/>
            </a:fontRef>
          </p:style>
        </p:sp>
        <p:sp>
          <p:nvSpPr>
            <p:cNvPr id="10" name="Rounded Rectangle 4"/>
            <p:cNvSpPr txBox="1"/>
            <p:nvPr/>
          </p:nvSpPr>
          <p:spPr>
            <a:xfrm>
              <a:off x="34269" y="34269"/>
              <a:ext cx="3589062" cy="633462"/>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95250" tIns="95250" rIns="95250" bIns="95250" numCol="1" spcCol="1270" anchor="ctr" anchorCtr="0">
              <a:noAutofit/>
            </a:bodyPr>
            <a:lstStyle/>
            <a:p>
              <a:pPr lvl="0" algn="ctr" defTabSz="1111250" rtl="0">
                <a:lnSpc>
                  <a:spcPct val="90000"/>
                </a:lnSpc>
                <a:spcBef>
                  <a:spcPct val="0"/>
                </a:spcBef>
                <a:spcAft>
                  <a:spcPct val="35000"/>
                </a:spcAft>
              </a:pPr>
              <a:r>
                <a:rPr lang="en-GB" sz="2500" b="0" kern="1200" noProof="0" dirty="0" smtClean="0">
                  <a:solidFill>
                    <a:schemeClr val="accent5">
                      <a:lumMod val="75000"/>
                    </a:schemeClr>
                  </a:solidFill>
                </a:rPr>
                <a:t>Motor Add </a:t>
              </a:r>
              <a:r>
                <a:rPr lang="en-GB" sz="2500" b="0" kern="1200" noProof="0" dirty="0" err="1" smtClean="0">
                  <a:solidFill>
                    <a:schemeClr val="accent5">
                      <a:lumMod val="75000"/>
                    </a:schemeClr>
                  </a:solidFill>
                </a:rPr>
                <a:t>Ons</a:t>
              </a:r>
              <a:endParaRPr lang="en-GB" sz="2500" b="0" kern="1200" noProof="0" dirty="0">
                <a:solidFill>
                  <a:schemeClr val="accent5">
                    <a:lumMod val="75000"/>
                  </a:schemeClr>
                </a:solidFill>
              </a:endParaRPr>
            </a:p>
          </p:txBody>
        </p:sp>
      </p:grpSp>
      <p:sp>
        <p:nvSpPr>
          <p:cNvPr id="11" name="Rectangle 1"/>
          <p:cNvSpPr>
            <a:spLocks noChangeArrowheads="1"/>
          </p:cNvSpPr>
          <p:nvPr/>
        </p:nvSpPr>
        <p:spPr bwMode="auto">
          <a:xfrm>
            <a:off x="0" y="6215062"/>
            <a:ext cx="9144000" cy="642938"/>
          </a:xfrm>
          <a:prstGeom prst="rect">
            <a:avLst/>
          </a:prstGeom>
          <a:solidFill>
            <a:srgbClr val="FFC000"/>
          </a:solidFill>
          <a:ln w="9525">
            <a:noFill/>
            <a:round/>
            <a:headEnd/>
            <a:tailEnd/>
          </a:ln>
          <a:effectLst/>
        </p:spPr>
        <p:txBody>
          <a:bodyPr wrap="none" lIns="82954" tIns="41477" rIns="82954" bIns="41477"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IN" sz="1800" i="0" u="none" strike="noStrike" kern="0" normalizeH="0" baseline="0" noProof="0" dirty="0" smtClean="0">
                <a:ln w="0"/>
                <a:effectLst>
                  <a:outerShdw blurRad="38100" dist="19050" dir="2700000" algn="tl" rotWithShape="0">
                    <a:schemeClr val="dk1">
                      <a:alpha val="40000"/>
                    </a:schemeClr>
                  </a:outerShdw>
                </a:effectLst>
                <a:uLnTx/>
                <a:uFillTx/>
                <a:latin typeface="Calibri"/>
                <a:cs typeface="Arial" panose="020B0604020202020204" pitchFamily="34" charset="0"/>
              </a:rPr>
              <a:t>UNITED INDIA INSURANCE COMPANY LIMITED</a:t>
            </a:r>
            <a:endParaRPr kumimoji="0" lang="en-IN" sz="1800" i="0" u="none" strike="noStrike" kern="0" normalizeH="0" baseline="0" noProof="0" dirty="0">
              <a:ln w="0"/>
              <a:effectLst>
                <a:outerShdw blurRad="38100" dist="19050" dir="2700000" algn="tl" rotWithShape="0">
                  <a:schemeClr val="dk1">
                    <a:alpha val="40000"/>
                  </a:schemeClr>
                </a:outerShdw>
              </a:effectLst>
              <a:uLnTx/>
              <a:uFillTx/>
              <a:latin typeface="Calibri"/>
              <a:cs typeface="Arial" panose="020B0604020202020204" pitchFamily="34" charset="0"/>
            </a:endParaRPr>
          </a:p>
        </p:txBody>
      </p:sp>
      <p:pic>
        <p:nvPicPr>
          <p:cNvPr id="1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9850" y="6265862"/>
            <a:ext cx="858838" cy="554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spTree>
    <p:extLst>
      <p:ext uri="{BB962C8B-B14F-4D97-AF65-F5344CB8AC3E}">
        <p14:creationId xmlns:p14="http://schemas.microsoft.com/office/powerpoint/2010/main" val="1280584357"/>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motor.jpg"/>
          <p:cNvPicPr>
            <a:picLocks noChangeAspect="1"/>
          </p:cNvPicPr>
          <p:nvPr/>
        </p:nvPicPr>
        <p:blipFill>
          <a:blip r:embed="rId2" cstate="print">
            <a:duotone>
              <a:schemeClr val="accent1">
                <a:shade val="45000"/>
                <a:satMod val="135000"/>
              </a:schemeClr>
              <a:prstClr val="white"/>
            </a:duotone>
            <a:lum contrast="2000"/>
          </a:blip>
          <a:stretch>
            <a:fillRect/>
          </a:stretch>
        </p:blipFill>
        <p:spPr>
          <a:xfrm>
            <a:off x="457200" y="228600"/>
            <a:ext cx="8229600" cy="1219200"/>
          </a:xfrm>
          <a:prstGeom prst="rect">
            <a:avLst/>
          </a:prstGeom>
          <a:ln>
            <a:solidFill>
              <a:schemeClr val="bg1"/>
            </a:solidFill>
          </a:ln>
          <a:effectLst>
            <a:glow rad="101600">
              <a:schemeClr val="bg2">
                <a:lumMod val="90000"/>
                <a:alpha val="60000"/>
              </a:schemeClr>
            </a:glow>
            <a:reflection blurRad="6350" stA="50000" endA="300" endPos="55000" dir="5400000" sy="-100000" algn="bl" rotWithShape="0"/>
          </a:effectLst>
        </p:spPr>
      </p:pic>
      <p:graphicFrame>
        <p:nvGraphicFramePr>
          <p:cNvPr id="5" name="Table 4"/>
          <p:cNvGraphicFramePr>
            <a:graphicFrameLocks noGrp="1"/>
          </p:cNvGraphicFramePr>
          <p:nvPr>
            <p:extLst>
              <p:ext uri="{D42A27DB-BD31-4B8C-83A1-F6EECF244321}">
                <p14:modId xmlns:p14="http://schemas.microsoft.com/office/powerpoint/2010/main" val="2140429231"/>
              </p:ext>
            </p:extLst>
          </p:nvPr>
        </p:nvGraphicFramePr>
        <p:xfrm>
          <a:off x="457200" y="1676400"/>
          <a:ext cx="8229600" cy="4463935"/>
        </p:xfrm>
        <a:graphic>
          <a:graphicData uri="http://schemas.openxmlformats.org/drawingml/2006/table">
            <a:tbl>
              <a:tblPr firstRow="1" bandRow="1">
                <a:tableStyleId>{5C22544A-7EE6-4342-B048-85BDC9FD1C3A}</a:tableStyleId>
              </a:tblPr>
              <a:tblGrid>
                <a:gridCol w="8229600">
                  <a:extLst>
                    <a:ext uri="{9D8B030D-6E8A-4147-A177-3AD203B41FA5}">
                      <a16:colId xmlns:a16="http://schemas.microsoft.com/office/drawing/2014/main" val="20000"/>
                    </a:ext>
                  </a:extLst>
                </a:gridCol>
              </a:tblGrid>
              <a:tr h="519545">
                <a:tc>
                  <a:txBody>
                    <a:bodyPr/>
                    <a:lstStyle/>
                    <a:p>
                      <a:pPr algn="ctr">
                        <a:lnSpc>
                          <a:spcPct val="150000"/>
                        </a:lnSpc>
                      </a:pPr>
                      <a:r>
                        <a:rPr lang="en-US" sz="2400" b="0" dirty="0" smtClean="0">
                          <a:solidFill>
                            <a:schemeClr val="accent5">
                              <a:lumMod val="75000"/>
                            </a:schemeClr>
                          </a:solidFill>
                          <a:latin typeface="Calibri" pitchFamily="34" charset="0"/>
                          <a:cs typeface="Calibri" pitchFamily="34" charset="0"/>
                        </a:rPr>
                        <a:t>Loss of Key - Exclusions</a:t>
                      </a:r>
                      <a:endParaRPr lang="en-US" sz="2400" b="0" dirty="0">
                        <a:solidFill>
                          <a:schemeClr val="accent5">
                            <a:lumMod val="75000"/>
                          </a:schemeClr>
                        </a:solidFill>
                        <a:latin typeface="Calibri" pitchFamily="34" charset="0"/>
                        <a:cs typeface="Calibri" pitchFamily="34" charset="0"/>
                      </a:endParaRPr>
                    </a:p>
                  </a:txBody>
                  <a:tcPr anchor="ctr">
                    <a:solidFill>
                      <a:srgbClr val="FFC000"/>
                    </a:solidFill>
                  </a:tcPr>
                </a:tc>
                <a:extLst>
                  <a:ext uri="{0D108BD9-81ED-4DB2-BD59-A6C34878D82A}">
                    <a16:rowId xmlns:a16="http://schemas.microsoft.com/office/drawing/2014/main" val="10000"/>
                  </a:ext>
                </a:extLst>
              </a:tr>
              <a:tr h="3823855">
                <a:tc>
                  <a:txBody>
                    <a:bodyPr/>
                    <a:lstStyle/>
                    <a:p>
                      <a:r>
                        <a:rPr lang="en-US" sz="1350" b="1" u="sng" kern="1200" dirty="0" smtClean="0">
                          <a:solidFill>
                            <a:schemeClr val="dk1"/>
                          </a:solidFill>
                          <a:effectLst/>
                          <a:latin typeface="+mn-lt"/>
                          <a:ea typeface="+mn-ea"/>
                          <a:cs typeface="+mn-cs"/>
                        </a:rPr>
                        <a:t>Exclusions:</a:t>
                      </a:r>
                      <a:endParaRPr lang="en-IN" sz="1350" kern="1200" dirty="0" smtClean="0">
                        <a:solidFill>
                          <a:schemeClr val="dk1"/>
                        </a:solidFill>
                        <a:effectLst/>
                        <a:latin typeface="+mn-lt"/>
                        <a:ea typeface="+mn-ea"/>
                        <a:cs typeface="+mn-cs"/>
                      </a:endParaRPr>
                    </a:p>
                    <a:p>
                      <a:r>
                        <a:rPr lang="en-US" sz="1350" kern="1200" dirty="0" smtClean="0">
                          <a:solidFill>
                            <a:schemeClr val="dk1"/>
                          </a:solidFill>
                          <a:effectLst/>
                          <a:latin typeface="+mn-lt"/>
                          <a:ea typeface="+mn-ea"/>
                          <a:cs typeface="+mn-cs"/>
                        </a:rPr>
                        <a:t> </a:t>
                      </a:r>
                      <a:endParaRPr lang="en-IN" sz="1350" kern="1200" dirty="0" smtClean="0">
                        <a:solidFill>
                          <a:schemeClr val="dk1"/>
                        </a:solidFill>
                        <a:effectLst/>
                        <a:latin typeface="+mn-lt"/>
                        <a:ea typeface="+mn-ea"/>
                        <a:cs typeface="+mn-cs"/>
                      </a:endParaRPr>
                    </a:p>
                    <a:p>
                      <a:pPr marL="285750" indent="-285750">
                        <a:buFont typeface="Arial" pitchFamily="34" charset="0"/>
                        <a:buChar char="•"/>
                      </a:pPr>
                      <a:r>
                        <a:rPr lang="en-IN" sz="1350" kern="1200" dirty="0" smtClean="0">
                          <a:solidFill>
                            <a:schemeClr val="dk1"/>
                          </a:solidFill>
                          <a:effectLst/>
                          <a:latin typeface="+mn-lt"/>
                          <a:ea typeface="+mn-ea"/>
                          <a:cs typeface="+mn-cs"/>
                        </a:rPr>
                        <a:t>Any damage/ loss to keys/lock/lockset due to malicious activities, any deliberate or criminal act of the Insured or his representative.</a:t>
                      </a:r>
                    </a:p>
                    <a:p>
                      <a:pPr marL="285750" indent="-285750">
                        <a:buFont typeface="Arial" pitchFamily="34" charset="0"/>
                        <a:buChar char="•"/>
                      </a:pPr>
                      <a:r>
                        <a:rPr lang="en-IN" sz="1350" kern="1200" dirty="0" smtClean="0">
                          <a:solidFill>
                            <a:schemeClr val="dk1"/>
                          </a:solidFill>
                          <a:effectLst/>
                          <a:latin typeface="+mn-lt"/>
                          <a:ea typeface="+mn-ea"/>
                          <a:cs typeface="+mn-cs"/>
                        </a:rPr>
                        <a:t>Any loss or damage to the lock or lockset prior to the loss or theft of keys.</a:t>
                      </a:r>
                    </a:p>
                    <a:p>
                      <a:pPr marL="285750" indent="-285750">
                        <a:buFont typeface="Arial" pitchFamily="34" charset="0"/>
                        <a:buChar char="•"/>
                      </a:pPr>
                      <a:r>
                        <a:rPr lang="en-IN" sz="1350" kern="1200" dirty="0" smtClean="0">
                          <a:solidFill>
                            <a:schemeClr val="dk1"/>
                          </a:solidFill>
                          <a:effectLst/>
                          <a:latin typeface="+mn-lt"/>
                          <a:ea typeface="+mn-ea"/>
                          <a:cs typeface="+mn-cs"/>
                        </a:rPr>
                        <a:t> Any loss or damage covered under the manufacturer's warranty.</a:t>
                      </a:r>
                    </a:p>
                    <a:p>
                      <a:pPr marL="285750" indent="-285750">
                        <a:buFont typeface="Arial" pitchFamily="34" charset="0"/>
                        <a:buChar char="•"/>
                      </a:pPr>
                      <a:r>
                        <a:rPr lang="en-IN" sz="1350" kern="1200" dirty="0" smtClean="0">
                          <a:solidFill>
                            <a:schemeClr val="dk1"/>
                          </a:solidFill>
                          <a:effectLst/>
                          <a:latin typeface="+mn-lt"/>
                          <a:ea typeface="+mn-ea"/>
                          <a:cs typeface="+mn-cs"/>
                        </a:rPr>
                        <a:t>Any loss or destruction of, or damage to, any part of the Insured's vehicle other than the keys of the Insured's vehicle, its associated lock, ignition system, any immobilizer, infrared handset and/or alarm attached to the Insured’s vehicle. </a:t>
                      </a:r>
                    </a:p>
                    <a:p>
                      <a:pPr marL="285750" indent="-285750">
                        <a:buFont typeface="Arial" pitchFamily="34" charset="0"/>
                        <a:buChar char="•"/>
                      </a:pPr>
                      <a:r>
                        <a:rPr lang="en-IN" sz="1350" kern="1200" dirty="0" smtClean="0">
                          <a:solidFill>
                            <a:schemeClr val="dk1"/>
                          </a:solidFill>
                          <a:effectLst/>
                          <a:latin typeface="+mn-lt"/>
                          <a:ea typeface="+mn-ea"/>
                          <a:cs typeface="+mn-cs"/>
                        </a:rPr>
                        <a:t>Any consequential losses.</a:t>
                      </a:r>
                    </a:p>
                    <a:p>
                      <a:pPr marL="285750" indent="-285750">
                        <a:buFont typeface="Arial" pitchFamily="34" charset="0"/>
                        <a:buChar char="•"/>
                      </a:pPr>
                      <a:r>
                        <a:rPr lang="en-US" sz="1350" kern="1200" dirty="0" smtClean="0">
                          <a:solidFill>
                            <a:schemeClr val="dk1"/>
                          </a:solidFill>
                          <a:effectLst/>
                          <a:latin typeface="+mn-lt"/>
                          <a:ea typeface="+mn-ea"/>
                          <a:cs typeface="+mn-cs"/>
                        </a:rPr>
                        <a:t>Subject otherwise to the terms, conditions and limitations of Standard Motor Package Policy.</a:t>
                      </a:r>
                      <a:endParaRPr lang="en-IN" sz="1350" kern="1200" dirty="0" smtClean="0">
                        <a:solidFill>
                          <a:schemeClr val="dk1"/>
                        </a:solidFill>
                        <a:effectLst/>
                        <a:latin typeface="+mn-lt"/>
                        <a:ea typeface="+mn-ea"/>
                        <a:cs typeface="+mn-cs"/>
                      </a:endParaRPr>
                    </a:p>
                    <a:p>
                      <a:pPr marL="58738" indent="0">
                        <a:lnSpc>
                          <a:spcPct val="200000"/>
                        </a:lnSpc>
                      </a:pPr>
                      <a:endParaRPr lang="en-US" sz="2000" b="0" dirty="0" smtClean="0">
                        <a:latin typeface="Calibri" pitchFamily="34" charset="0"/>
                        <a:cs typeface="Calibri" pitchFamily="34" charset="0"/>
                      </a:endParaRPr>
                    </a:p>
                  </a:txBody>
                  <a:tcPr anchor="ctr"/>
                </a:tc>
                <a:extLst>
                  <a:ext uri="{0D108BD9-81ED-4DB2-BD59-A6C34878D82A}">
                    <a16:rowId xmlns:a16="http://schemas.microsoft.com/office/drawing/2014/main" val="10001"/>
                  </a:ext>
                </a:extLst>
              </a:tr>
            </a:tbl>
          </a:graphicData>
        </a:graphic>
      </p:graphicFrame>
      <p:grpSp>
        <p:nvGrpSpPr>
          <p:cNvPr id="7" name="Group 6"/>
          <p:cNvGrpSpPr/>
          <p:nvPr/>
        </p:nvGrpSpPr>
        <p:grpSpPr>
          <a:xfrm>
            <a:off x="4876800" y="734370"/>
            <a:ext cx="3657600" cy="702000"/>
            <a:chOff x="0" y="0"/>
            <a:chExt cx="3657600" cy="702000"/>
          </a:xfrm>
        </p:grpSpPr>
        <p:sp>
          <p:nvSpPr>
            <p:cNvPr id="8" name="Rounded Rectangle 7"/>
            <p:cNvSpPr/>
            <p:nvPr/>
          </p:nvSpPr>
          <p:spPr>
            <a:xfrm>
              <a:off x="0" y="0"/>
              <a:ext cx="3657600" cy="702000"/>
            </a:xfrm>
            <a:prstGeom prst="roundRect">
              <a:avLst/>
            </a:prstGeom>
            <a:solidFill>
              <a:srgbClr val="FFC000"/>
            </a:solidFill>
            <a:ln>
              <a:solidFill>
                <a:schemeClr val="accent4">
                  <a:lumMod val="75000"/>
                </a:schemeClr>
              </a:solidFill>
            </a:ln>
          </p:spPr>
          <p:style>
            <a:lnRef idx="2">
              <a:scrgbClr r="0" g="0" b="0"/>
            </a:lnRef>
            <a:fillRef idx="1">
              <a:scrgbClr r="0" g="0" b="0"/>
            </a:fillRef>
            <a:effectRef idx="0">
              <a:schemeClr val="accent1">
                <a:hueOff val="0"/>
                <a:satOff val="0"/>
                <a:lumOff val="0"/>
                <a:alphaOff val="0"/>
              </a:schemeClr>
            </a:effectRef>
            <a:fontRef idx="minor">
              <a:schemeClr val="lt1"/>
            </a:fontRef>
          </p:style>
        </p:sp>
        <p:sp>
          <p:nvSpPr>
            <p:cNvPr id="10" name="Rounded Rectangle 4"/>
            <p:cNvSpPr txBox="1"/>
            <p:nvPr/>
          </p:nvSpPr>
          <p:spPr>
            <a:xfrm>
              <a:off x="34269" y="34269"/>
              <a:ext cx="3589062" cy="633462"/>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95250" tIns="95250" rIns="95250" bIns="95250" numCol="1" spcCol="1270" anchor="ctr" anchorCtr="0">
              <a:noAutofit/>
            </a:bodyPr>
            <a:lstStyle/>
            <a:p>
              <a:pPr lvl="0" algn="ctr" defTabSz="1111250" rtl="0">
                <a:lnSpc>
                  <a:spcPct val="90000"/>
                </a:lnSpc>
                <a:spcBef>
                  <a:spcPct val="0"/>
                </a:spcBef>
                <a:spcAft>
                  <a:spcPct val="35000"/>
                </a:spcAft>
              </a:pPr>
              <a:r>
                <a:rPr lang="en-GB" sz="2500" b="0" kern="1200" noProof="0" dirty="0" smtClean="0">
                  <a:solidFill>
                    <a:schemeClr val="accent5">
                      <a:lumMod val="75000"/>
                    </a:schemeClr>
                  </a:solidFill>
                </a:rPr>
                <a:t>Motor Add </a:t>
              </a:r>
              <a:r>
                <a:rPr lang="en-GB" sz="2500" b="0" kern="1200" noProof="0" dirty="0" err="1" smtClean="0">
                  <a:solidFill>
                    <a:schemeClr val="accent5">
                      <a:lumMod val="75000"/>
                    </a:schemeClr>
                  </a:solidFill>
                </a:rPr>
                <a:t>Ons</a:t>
              </a:r>
              <a:endParaRPr lang="en-GB" sz="2500" b="0" kern="1200" noProof="0" dirty="0">
                <a:solidFill>
                  <a:schemeClr val="accent5">
                    <a:lumMod val="75000"/>
                  </a:schemeClr>
                </a:solidFill>
              </a:endParaRPr>
            </a:p>
          </p:txBody>
        </p:sp>
      </p:grpSp>
      <p:sp>
        <p:nvSpPr>
          <p:cNvPr id="11" name="Rectangle 1"/>
          <p:cNvSpPr>
            <a:spLocks noChangeArrowheads="1"/>
          </p:cNvSpPr>
          <p:nvPr/>
        </p:nvSpPr>
        <p:spPr bwMode="auto">
          <a:xfrm>
            <a:off x="0" y="6215062"/>
            <a:ext cx="9144000" cy="642938"/>
          </a:xfrm>
          <a:prstGeom prst="rect">
            <a:avLst/>
          </a:prstGeom>
          <a:solidFill>
            <a:srgbClr val="FFC000"/>
          </a:solidFill>
          <a:ln w="9525">
            <a:noFill/>
            <a:round/>
            <a:headEnd/>
            <a:tailEnd/>
          </a:ln>
          <a:effectLst/>
        </p:spPr>
        <p:txBody>
          <a:bodyPr wrap="none" lIns="82954" tIns="41477" rIns="82954" bIns="41477"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IN" sz="1800" i="0" u="none" strike="noStrike" kern="0" normalizeH="0" baseline="0" noProof="0" dirty="0" smtClean="0">
                <a:ln w="0"/>
                <a:effectLst>
                  <a:outerShdw blurRad="38100" dist="19050" dir="2700000" algn="tl" rotWithShape="0">
                    <a:schemeClr val="dk1">
                      <a:alpha val="40000"/>
                    </a:schemeClr>
                  </a:outerShdw>
                </a:effectLst>
                <a:uLnTx/>
                <a:uFillTx/>
                <a:latin typeface="Calibri"/>
                <a:cs typeface="Arial" panose="020B0604020202020204" pitchFamily="34" charset="0"/>
              </a:rPr>
              <a:t>UNITED INDIA INSURANCE COMPANY LIMITED</a:t>
            </a:r>
            <a:endParaRPr kumimoji="0" lang="en-IN" sz="1800" i="0" u="none" strike="noStrike" kern="0" normalizeH="0" baseline="0" noProof="0" dirty="0">
              <a:ln w="0"/>
              <a:effectLst>
                <a:outerShdw blurRad="38100" dist="19050" dir="2700000" algn="tl" rotWithShape="0">
                  <a:schemeClr val="dk1">
                    <a:alpha val="40000"/>
                  </a:schemeClr>
                </a:outerShdw>
              </a:effectLst>
              <a:uLnTx/>
              <a:uFillTx/>
              <a:latin typeface="Calibri"/>
              <a:cs typeface="Arial" panose="020B0604020202020204" pitchFamily="34" charset="0"/>
            </a:endParaRPr>
          </a:p>
        </p:txBody>
      </p:sp>
      <p:pic>
        <p:nvPicPr>
          <p:cNvPr id="1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9850" y="6265862"/>
            <a:ext cx="858838" cy="554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spTree>
    <p:extLst>
      <p:ext uri="{BB962C8B-B14F-4D97-AF65-F5344CB8AC3E}">
        <p14:creationId xmlns:p14="http://schemas.microsoft.com/office/powerpoint/2010/main" val="1741154936"/>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motor.jpg"/>
          <p:cNvPicPr>
            <a:picLocks noChangeAspect="1"/>
          </p:cNvPicPr>
          <p:nvPr/>
        </p:nvPicPr>
        <p:blipFill>
          <a:blip r:embed="rId2" cstate="print">
            <a:duotone>
              <a:schemeClr val="accent1">
                <a:shade val="45000"/>
                <a:satMod val="135000"/>
              </a:schemeClr>
              <a:prstClr val="white"/>
            </a:duotone>
            <a:lum contrast="2000"/>
          </a:blip>
          <a:stretch>
            <a:fillRect/>
          </a:stretch>
        </p:blipFill>
        <p:spPr>
          <a:xfrm>
            <a:off x="457200" y="228600"/>
            <a:ext cx="8229600" cy="1219200"/>
          </a:xfrm>
          <a:prstGeom prst="rect">
            <a:avLst/>
          </a:prstGeom>
          <a:ln>
            <a:solidFill>
              <a:schemeClr val="bg1"/>
            </a:solidFill>
          </a:ln>
          <a:effectLst>
            <a:glow rad="101600">
              <a:schemeClr val="bg2">
                <a:lumMod val="90000"/>
                <a:alpha val="60000"/>
              </a:schemeClr>
            </a:glow>
            <a:reflection blurRad="6350" stA="50000" endA="300" endPos="55000" dir="5400000" sy="-100000" algn="bl" rotWithShape="0"/>
          </a:effectLst>
        </p:spPr>
      </p:pic>
      <p:graphicFrame>
        <p:nvGraphicFramePr>
          <p:cNvPr id="5" name="Table 4"/>
          <p:cNvGraphicFramePr>
            <a:graphicFrameLocks noGrp="1"/>
          </p:cNvGraphicFramePr>
          <p:nvPr>
            <p:extLst>
              <p:ext uri="{D42A27DB-BD31-4B8C-83A1-F6EECF244321}">
                <p14:modId xmlns:p14="http://schemas.microsoft.com/office/powerpoint/2010/main" val="444688307"/>
              </p:ext>
            </p:extLst>
          </p:nvPr>
        </p:nvGraphicFramePr>
        <p:xfrm>
          <a:off x="457200" y="1676400"/>
          <a:ext cx="8229600" cy="4463935"/>
        </p:xfrm>
        <a:graphic>
          <a:graphicData uri="http://schemas.openxmlformats.org/drawingml/2006/table">
            <a:tbl>
              <a:tblPr firstRow="1" bandRow="1">
                <a:tableStyleId>{5C22544A-7EE6-4342-B048-85BDC9FD1C3A}</a:tableStyleId>
              </a:tblPr>
              <a:tblGrid>
                <a:gridCol w="8229600">
                  <a:extLst>
                    <a:ext uri="{9D8B030D-6E8A-4147-A177-3AD203B41FA5}">
                      <a16:colId xmlns:a16="http://schemas.microsoft.com/office/drawing/2014/main" val="20000"/>
                    </a:ext>
                  </a:extLst>
                </a:gridCol>
              </a:tblGrid>
              <a:tr h="519545">
                <a:tc>
                  <a:txBody>
                    <a:bodyPr/>
                    <a:lstStyle/>
                    <a:p>
                      <a:pPr algn="ctr">
                        <a:lnSpc>
                          <a:spcPct val="150000"/>
                        </a:lnSpc>
                      </a:pPr>
                      <a:r>
                        <a:rPr lang="en-US" sz="2400" b="0" dirty="0" smtClean="0">
                          <a:solidFill>
                            <a:schemeClr val="accent5">
                              <a:lumMod val="75000"/>
                            </a:schemeClr>
                          </a:solidFill>
                          <a:latin typeface="Calibri" pitchFamily="34" charset="0"/>
                          <a:cs typeface="Calibri" pitchFamily="34" charset="0"/>
                        </a:rPr>
                        <a:t>9.Platinum</a:t>
                      </a:r>
                      <a:r>
                        <a:rPr lang="en-US" sz="2400" b="0" baseline="0" dirty="0" smtClean="0">
                          <a:solidFill>
                            <a:schemeClr val="accent5">
                              <a:lumMod val="75000"/>
                            </a:schemeClr>
                          </a:solidFill>
                          <a:latin typeface="Calibri" pitchFamily="34" charset="0"/>
                          <a:cs typeface="Calibri" pitchFamily="34" charset="0"/>
                        </a:rPr>
                        <a:t> PA</a:t>
                      </a:r>
                      <a:endParaRPr lang="en-US" sz="2400" b="0" dirty="0">
                        <a:solidFill>
                          <a:schemeClr val="accent5">
                            <a:lumMod val="75000"/>
                          </a:schemeClr>
                        </a:solidFill>
                        <a:latin typeface="Calibri" pitchFamily="34" charset="0"/>
                        <a:cs typeface="Calibri" pitchFamily="34" charset="0"/>
                      </a:endParaRPr>
                    </a:p>
                  </a:txBody>
                  <a:tcPr anchor="ctr">
                    <a:solidFill>
                      <a:srgbClr val="FFC000"/>
                    </a:solidFill>
                  </a:tcPr>
                </a:tc>
                <a:extLst>
                  <a:ext uri="{0D108BD9-81ED-4DB2-BD59-A6C34878D82A}">
                    <a16:rowId xmlns:a16="http://schemas.microsoft.com/office/drawing/2014/main" val="10000"/>
                  </a:ext>
                </a:extLst>
              </a:tr>
              <a:tr h="3823855">
                <a:tc>
                  <a:txBody>
                    <a:bodyPr/>
                    <a:lstStyle/>
                    <a:p>
                      <a:pPr marL="58738" indent="0">
                        <a:lnSpc>
                          <a:spcPct val="100000"/>
                        </a:lnSpc>
                      </a:pPr>
                      <a:r>
                        <a:rPr lang="en-US" sz="2000" b="0" dirty="0" smtClean="0">
                          <a:latin typeface="Calibri" pitchFamily="34" charset="0"/>
                          <a:cs typeface="Calibri" pitchFamily="34" charset="0"/>
                        </a:rPr>
                        <a:t>SCOPE – </a:t>
                      </a:r>
                      <a:r>
                        <a:rPr lang="en-US" sz="1800" kern="1200" dirty="0" smtClean="0">
                          <a:solidFill>
                            <a:schemeClr val="dk1"/>
                          </a:solidFill>
                          <a:effectLst/>
                          <a:latin typeface="+mn-lt"/>
                          <a:ea typeface="+mn-ea"/>
                          <a:cs typeface="+mn-cs"/>
                        </a:rPr>
                        <a:t>Occupants of the Insured vehicle including paid driver. Applicable to all Private cars only.</a:t>
                      </a:r>
                      <a:endParaRPr lang="en-US" sz="1800" b="0" kern="1200" baseline="0" dirty="0" smtClean="0">
                        <a:solidFill>
                          <a:schemeClr val="dk1"/>
                        </a:solidFill>
                        <a:effectLst/>
                        <a:latin typeface="+mn-lt"/>
                        <a:ea typeface="+mn-ea"/>
                        <a:cs typeface="+mn-cs"/>
                      </a:endParaRPr>
                    </a:p>
                    <a:p>
                      <a:r>
                        <a:rPr lang="en-US" sz="2000" b="0" baseline="0" dirty="0" smtClean="0">
                          <a:latin typeface="Calibri" pitchFamily="34" charset="0"/>
                          <a:cs typeface="Calibri" pitchFamily="34" charset="0"/>
                        </a:rPr>
                        <a:t>RISK COVERED – </a:t>
                      </a:r>
                      <a:r>
                        <a:rPr lang="en-US" sz="1800" kern="1200" dirty="0" smtClean="0">
                          <a:solidFill>
                            <a:schemeClr val="dk1"/>
                          </a:solidFill>
                          <a:effectLst/>
                          <a:latin typeface="+mn-lt"/>
                          <a:ea typeface="+mn-ea"/>
                          <a:cs typeface="+mn-cs"/>
                        </a:rPr>
                        <a:t>The Company will pay the Insured up to Rs.15 Lakhs per person (maximum up to seating capacity of the Insured vehicle) on the event of any bodily injury resulting solely and directly from Motor Vehicle Accident caused by outward, violent and visible means for the following:</a:t>
                      </a:r>
                      <a:endParaRPr lang="en-IN" sz="1800" kern="1200" dirty="0" smtClean="0">
                        <a:solidFill>
                          <a:schemeClr val="dk1"/>
                        </a:solidFill>
                        <a:effectLst/>
                        <a:latin typeface="+mn-lt"/>
                        <a:ea typeface="+mn-ea"/>
                        <a:cs typeface="+mn-cs"/>
                      </a:endParaRPr>
                    </a:p>
                    <a:p>
                      <a:pPr lvl="0"/>
                      <a:r>
                        <a:rPr lang="en-US" sz="1800" kern="1200" dirty="0" smtClean="0">
                          <a:solidFill>
                            <a:schemeClr val="dk1"/>
                          </a:solidFill>
                          <a:effectLst/>
                          <a:latin typeface="+mn-lt"/>
                          <a:ea typeface="+mn-ea"/>
                          <a:cs typeface="+mn-cs"/>
                        </a:rPr>
                        <a:t>1.Death</a:t>
                      </a:r>
                      <a:endParaRPr lang="en-IN" sz="1800" kern="1200" dirty="0" smtClean="0">
                        <a:solidFill>
                          <a:schemeClr val="dk1"/>
                        </a:solidFill>
                        <a:effectLst/>
                        <a:latin typeface="+mn-lt"/>
                        <a:ea typeface="+mn-ea"/>
                        <a:cs typeface="+mn-cs"/>
                      </a:endParaRPr>
                    </a:p>
                    <a:p>
                      <a:pPr lvl="0"/>
                      <a:r>
                        <a:rPr lang="en-US" sz="1800" kern="1200" dirty="0" smtClean="0">
                          <a:solidFill>
                            <a:schemeClr val="dk1"/>
                          </a:solidFill>
                          <a:effectLst/>
                          <a:latin typeface="+mn-lt"/>
                          <a:ea typeface="+mn-ea"/>
                          <a:cs typeface="+mn-cs"/>
                        </a:rPr>
                        <a:t>2.Bodily injury</a:t>
                      </a:r>
                      <a:endParaRPr lang="en-IN" sz="1800" kern="1200" dirty="0" smtClean="0">
                        <a:solidFill>
                          <a:schemeClr val="dk1"/>
                        </a:solidFill>
                        <a:effectLst/>
                        <a:latin typeface="+mn-lt"/>
                        <a:ea typeface="+mn-ea"/>
                        <a:cs typeface="+mn-cs"/>
                      </a:endParaRPr>
                    </a:p>
                    <a:p>
                      <a:pPr marL="58738" indent="0">
                        <a:lnSpc>
                          <a:spcPct val="100000"/>
                        </a:lnSpc>
                      </a:pPr>
                      <a:endParaRPr lang="en-IN" sz="2000" b="0" dirty="0" smtClean="0"/>
                    </a:p>
                    <a:p>
                      <a:pPr marL="344488" indent="-285750">
                        <a:lnSpc>
                          <a:spcPct val="100000"/>
                        </a:lnSpc>
                        <a:buFont typeface="Arial" pitchFamily="34" charset="0"/>
                        <a:buChar char="•"/>
                      </a:pPr>
                      <a:r>
                        <a:rPr lang="en-US" sz="1800" kern="1200" dirty="0" smtClean="0">
                          <a:solidFill>
                            <a:schemeClr val="dk1"/>
                          </a:solidFill>
                          <a:effectLst/>
                          <a:latin typeface="+mn-lt"/>
                          <a:ea typeface="+mn-ea"/>
                          <a:cs typeface="+mn-cs"/>
                        </a:rPr>
                        <a:t>The Policy is issued at the option of the insured.</a:t>
                      </a:r>
                      <a:endParaRPr lang="en-IN" sz="1800" b="0" dirty="0" smtClean="0"/>
                    </a:p>
                    <a:p>
                      <a:pPr marL="58738" indent="0">
                        <a:lnSpc>
                          <a:spcPct val="100000"/>
                        </a:lnSpc>
                      </a:pPr>
                      <a:endParaRPr lang="en-US" sz="2000" b="0" dirty="0" smtClean="0">
                        <a:latin typeface="Calibri" pitchFamily="34" charset="0"/>
                        <a:cs typeface="Calibri" pitchFamily="34" charset="0"/>
                      </a:endParaRPr>
                    </a:p>
                  </a:txBody>
                  <a:tcPr anchor="ctr"/>
                </a:tc>
                <a:extLst>
                  <a:ext uri="{0D108BD9-81ED-4DB2-BD59-A6C34878D82A}">
                    <a16:rowId xmlns:a16="http://schemas.microsoft.com/office/drawing/2014/main" val="10001"/>
                  </a:ext>
                </a:extLst>
              </a:tr>
            </a:tbl>
          </a:graphicData>
        </a:graphic>
      </p:graphicFrame>
      <p:grpSp>
        <p:nvGrpSpPr>
          <p:cNvPr id="7" name="Group 6"/>
          <p:cNvGrpSpPr/>
          <p:nvPr/>
        </p:nvGrpSpPr>
        <p:grpSpPr>
          <a:xfrm>
            <a:off x="4876800" y="734370"/>
            <a:ext cx="3657600" cy="702000"/>
            <a:chOff x="0" y="0"/>
            <a:chExt cx="3657600" cy="702000"/>
          </a:xfrm>
        </p:grpSpPr>
        <p:sp>
          <p:nvSpPr>
            <p:cNvPr id="8" name="Rounded Rectangle 7"/>
            <p:cNvSpPr/>
            <p:nvPr/>
          </p:nvSpPr>
          <p:spPr>
            <a:xfrm>
              <a:off x="0" y="0"/>
              <a:ext cx="3657600" cy="702000"/>
            </a:xfrm>
            <a:prstGeom prst="roundRect">
              <a:avLst/>
            </a:prstGeom>
            <a:solidFill>
              <a:srgbClr val="FFC000"/>
            </a:solidFill>
            <a:ln>
              <a:solidFill>
                <a:schemeClr val="accent4">
                  <a:lumMod val="75000"/>
                </a:schemeClr>
              </a:solidFill>
            </a:ln>
          </p:spPr>
          <p:style>
            <a:lnRef idx="2">
              <a:scrgbClr r="0" g="0" b="0"/>
            </a:lnRef>
            <a:fillRef idx="1">
              <a:scrgbClr r="0" g="0" b="0"/>
            </a:fillRef>
            <a:effectRef idx="0">
              <a:schemeClr val="accent1">
                <a:hueOff val="0"/>
                <a:satOff val="0"/>
                <a:lumOff val="0"/>
                <a:alphaOff val="0"/>
              </a:schemeClr>
            </a:effectRef>
            <a:fontRef idx="minor">
              <a:schemeClr val="lt1"/>
            </a:fontRef>
          </p:style>
        </p:sp>
        <p:sp>
          <p:nvSpPr>
            <p:cNvPr id="10" name="Rounded Rectangle 4"/>
            <p:cNvSpPr txBox="1"/>
            <p:nvPr/>
          </p:nvSpPr>
          <p:spPr>
            <a:xfrm>
              <a:off x="34269" y="34269"/>
              <a:ext cx="3589062" cy="633462"/>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95250" tIns="95250" rIns="95250" bIns="95250" numCol="1" spcCol="1270" anchor="ctr" anchorCtr="0">
              <a:noAutofit/>
            </a:bodyPr>
            <a:lstStyle/>
            <a:p>
              <a:pPr lvl="0" algn="ctr" defTabSz="1111250" rtl="0">
                <a:lnSpc>
                  <a:spcPct val="90000"/>
                </a:lnSpc>
                <a:spcBef>
                  <a:spcPct val="0"/>
                </a:spcBef>
                <a:spcAft>
                  <a:spcPct val="35000"/>
                </a:spcAft>
              </a:pPr>
              <a:r>
                <a:rPr lang="en-GB" sz="2500" b="0" kern="1200" noProof="0" dirty="0" smtClean="0">
                  <a:solidFill>
                    <a:schemeClr val="accent5">
                      <a:lumMod val="75000"/>
                    </a:schemeClr>
                  </a:solidFill>
                </a:rPr>
                <a:t>Motor Add </a:t>
              </a:r>
              <a:r>
                <a:rPr lang="en-GB" sz="2500" b="0" kern="1200" noProof="0" dirty="0" err="1" smtClean="0">
                  <a:solidFill>
                    <a:schemeClr val="accent5">
                      <a:lumMod val="75000"/>
                    </a:schemeClr>
                  </a:solidFill>
                </a:rPr>
                <a:t>Ons</a:t>
              </a:r>
              <a:endParaRPr lang="en-GB" sz="2500" b="0" kern="1200" noProof="0" dirty="0">
                <a:solidFill>
                  <a:schemeClr val="accent5">
                    <a:lumMod val="75000"/>
                  </a:schemeClr>
                </a:solidFill>
              </a:endParaRPr>
            </a:p>
          </p:txBody>
        </p:sp>
      </p:grpSp>
      <p:sp>
        <p:nvSpPr>
          <p:cNvPr id="11" name="Rectangle 1"/>
          <p:cNvSpPr>
            <a:spLocks noChangeArrowheads="1"/>
          </p:cNvSpPr>
          <p:nvPr/>
        </p:nvSpPr>
        <p:spPr bwMode="auto">
          <a:xfrm>
            <a:off x="0" y="6215062"/>
            <a:ext cx="9144000" cy="642938"/>
          </a:xfrm>
          <a:prstGeom prst="rect">
            <a:avLst/>
          </a:prstGeom>
          <a:solidFill>
            <a:srgbClr val="FFC000"/>
          </a:solidFill>
          <a:ln w="9525">
            <a:noFill/>
            <a:round/>
            <a:headEnd/>
            <a:tailEnd/>
          </a:ln>
          <a:effectLst/>
        </p:spPr>
        <p:txBody>
          <a:bodyPr wrap="none" lIns="82954" tIns="41477" rIns="82954" bIns="41477"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IN" sz="1800" i="0" u="none" strike="noStrike" kern="0" normalizeH="0" baseline="0" noProof="0" dirty="0" smtClean="0">
                <a:ln w="0"/>
                <a:effectLst>
                  <a:outerShdw blurRad="38100" dist="19050" dir="2700000" algn="tl" rotWithShape="0">
                    <a:schemeClr val="dk1">
                      <a:alpha val="40000"/>
                    </a:schemeClr>
                  </a:outerShdw>
                </a:effectLst>
                <a:uLnTx/>
                <a:uFillTx/>
                <a:latin typeface="Calibri"/>
                <a:cs typeface="Arial" panose="020B0604020202020204" pitchFamily="34" charset="0"/>
              </a:rPr>
              <a:t>UNITED INDIA INSURANCE COMPANY LIMITED</a:t>
            </a:r>
            <a:endParaRPr kumimoji="0" lang="en-IN" sz="1800" i="0" u="none" strike="noStrike" kern="0" normalizeH="0" baseline="0" noProof="0" dirty="0">
              <a:ln w="0"/>
              <a:effectLst>
                <a:outerShdw blurRad="38100" dist="19050" dir="2700000" algn="tl" rotWithShape="0">
                  <a:schemeClr val="dk1">
                    <a:alpha val="40000"/>
                  </a:schemeClr>
                </a:outerShdw>
              </a:effectLst>
              <a:uLnTx/>
              <a:uFillTx/>
              <a:latin typeface="Calibri"/>
              <a:cs typeface="Arial" panose="020B0604020202020204" pitchFamily="34" charset="0"/>
            </a:endParaRPr>
          </a:p>
        </p:txBody>
      </p:sp>
      <p:pic>
        <p:nvPicPr>
          <p:cNvPr id="1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9850" y="6265862"/>
            <a:ext cx="858838" cy="554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spTree>
    <p:extLst>
      <p:ext uri="{BB962C8B-B14F-4D97-AF65-F5344CB8AC3E}">
        <p14:creationId xmlns:p14="http://schemas.microsoft.com/office/powerpoint/2010/main" val="2488268812"/>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motor.jpg"/>
          <p:cNvPicPr>
            <a:picLocks noChangeAspect="1"/>
          </p:cNvPicPr>
          <p:nvPr/>
        </p:nvPicPr>
        <p:blipFill>
          <a:blip r:embed="rId2" cstate="print">
            <a:duotone>
              <a:schemeClr val="accent1">
                <a:shade val="45000"/>
                <a:satMod val="135000"/>
              </a:schemeClr>
              <a:prstClr val="white"/>
            </a:duotone>
            <a:lum contrast="2000"/>
          </a:blip>
          <a:stretch>
            <a:fillRect/>
          </a:stretch>
        </p:blipFill>
        <p:spPr>
          <a:xfrm>
            <a:off x="457200" y="228600"/>
            <a:ext cx="8229600" cy="1219200"/>
          </a:xfrm>
          <a:prstGeom prst="rect">
            <a:avLst/>
          </a:prstGeom>
          <a:ln>
            <a:solidFill>
              <a:schemeClr val="bg1"/>
            </a:solidFill>
          </a:ln>
          <a:effectLst>
            <a:glow rad="101600">
              <a:schemeClr val="bg2">
                <a:lumMod val="90000"/>
                <a:alpha val="60000"/>
              </a:schemeClr>
            </a:glow>
            <a:reflection blurRad="6350" stA="50000" endA="300" endPos="55000" dir="5400000" sy="-100000" algn="bl" rotWithShape="0"/>
          </a:effectLst>
        </p:spPr>
      </p:pic>
      <p:graphicFrame>
        <p:nvGraphicFramePr>
          <p:cNvPr id="5" name="Table 4"/>
          <p:cNvGraphicFramePr>
            <a:graphicFrameLocks noGrp="1"/>
          </p:cNvGraphicFramePr>
          <p:nvPr>
            <p:extLst>
              <p:ext uri="{D42A27DB-BD31-4B8C-83A1-F6EECF244321}">
                <p14:modId xmlns:p14="http://schemas.microsoft.com/office/powerpoint/2010/main" val="2282385584"/>
              </p:ext>
            </p:extLst>
          </p:nvPr>
        </p:nvGraphicFramePr>
        <p:xfrm>
          <a:off x="457200" y="1676400"/>
          <a:ext cx="8229600" cy="5036820"/>
        </p:xfrm>
        <a:graphic>
          <a:graphicData uri="http://schemas.openxmlformats.org/drawingml/2006/table">
            <a:tbl>
              <a:tblPr firstRow="1" bandRow="1">
                <a:tableStyleId>{5C22544A-7EE6-4342-B048-85BDC9FD1C3A}</a:tableStyleId>
              </a:tblPr>
              <a:tblGrid>
                <a:gridCol w="8229600">
                  <a:extLst>
                    <a:ext uri="{9D8B030D-6E8A-4147-A177-3AD203B41FA5}">
                      <a16:colId xmlns:a16="http://schemas.microsoft.com/office/drawing/2014/main" val="20000"/>
                    </a:ext>
                  </a:extLst>
                </a:gridCol>
              </a:tblGrid>
              <a:tr h="519545">
                <a:tc>
                  <a:txBody>
                    <a:bodyPr/>
                    <a:lstStyle/>
                    <a:p>
                      <a:pPr algn="ctr">
                        <a:lnSpc>
                          <a:spcPct val="150000"/>
                        </a:lnSpc>
                      </a:pPr>
                      <a:r>
                        <a:rPr lang="en-US" sz="2400" b="0" dirty="0" smtClean="0">
                          <a:solidFill>
                            <a:schemeClr val="accent5">
                              <a:lumMod val="75000"/>
                            </a:schemeClr>
                          </a:solidFill>
                          <a:latin typeface="Calibri" pitchFamily="34" charset="0"/>
                          <a:cs typeface="Calibri" pitchFamily="34" charset="0"/>
                        </a:rPr>
                        <a:t>Platinum</a:t>
                      </a:r>
                      <a:r>
                        <a:rPr lang="en-US" sz="2400" b="0" baseline="0" dirty="0" smtClean="0">
                          <a:solidFill>
                            <a:schemeClr val="accent5">
                              <a:lumMod val="75000"/>
                            </a:schemeClr>
                          </a:solidFill>
                          <a:latin typeface="Calibri" pitchFamily="34" charset="0"/>
                          <a:cs typeface="Calibri" pitchFamily="34" charset="0"/>
                        </a:rPr>
                        <a:t> PA – Conditions and Exclusions</a:t>
                      </a:r>
                      <a:endParaRPr lang="en-US" sz="2400" b="0" dirty="0">
                        <a:solidFill>
                          <a:schemeClr val="accent5">
                            <a:lumMod val="75000"/>
                          </a:schemeClr>
                        </a:solidFill>
                        <a:latin typeface="Calibri" pitchFamily="34" charset="0"/>
                        <a:cs typeface="Calibri" pitchFamily="34" charset="0"/>
                      </a:endParaRPr>
                    </a:p>
                  </a:txBody>
                  <a:tcPr anchor="ctr">
                    <a:solidFill>
                      <a:srgbClr val="FFC000"/>
                    </a:solidFill>
                  </a:tcPr>
                </a:tc>
                <a:extLst>
                  <a:ext uri="{0D108BD9-81ED-4DB2-BD59-A6C34878D82A}">
                    <a16:rowId xmlns:a16="http://schemas.microsoft.com/office/drawing/2014/main" val="10000"/>
                  </a:ext>
                </a:extLst>
              </a:tr>
              <a:tr h="3823855">
                <a:tc>
                  <a:txBody>
                    <a:bodyPr/>
                    <a:lstStyle/>
                    <a:p>
                      <a:r>
                        <a:rPr lang="en-US" sz="2000" b="1" u="sng" kern="1200" dirty="0" smtClean="0">
                          <a:solidFill>
                            <a:schemeClr val="dk1"/>
                          </a:solidFill>
                          <a:effectLst/>
                          <a:latin typeface="+mn-lt"/>
                          <a:ea typeface="+mn-ea"/>
                          <a:cs typeface="+mn-cs"/>
                        </a:rPr>
                        <a:t>Conditions:</a:t>
                      </a:r>
                      <a:endParaRPr lang="en-IN" sz="2000" kern="1200" dirty="0" smtClean="0">
                        <a:solidFill>
                          <a:schemeClr val="dk1"/>
                        </a:solidFill>
                        <a:effectLst/>
                        <a:latin typeface="+mn-lt"/>
                        <a:ea typeface="+mn-ea"/>
                        <a:cs typeface="+mn-cs"/>
                      </a:endParaRPr>
                    </a:p>
                    <a:p>
                      <a:r>
                        <a:rPr lang="en-US" sz="1350" b="1" u="none" strike="noStrike" kern="1200" dirty="0" smtClean="0">
                          <a:solidFill>
                            <a:schemeClr val="dk1"/>
                          </a:solidFill>
                          <a:effectLst/>
                          <a:latin typeface="+mn-lt"/>
                          <a:ea typeface="+mn-ea"/>
                          <a:cs typeface="+mn-cs"/>
                        </a:rPr>
                        <a:t> </a:t>
                      </a:r>
                      <a:endParaRPr lang="en-IN" sz="1350" kern="1200" dirty="0" smtClean="0">
                        <a:solidFill>
                          <a:schemeClr val="dk1"/>
                        </a:solidFill>
                        <a:effectLst/>
                        <a:latin typeface="+mn-lt"/>
                        <a:ea typeface="+mn-ea"/>
                        <a:cs typeface="+mn-cs"/>
                      </a:endParaRPr>
                    </a:p>
                    <a:p>
                      <a:pPr marL="285750" lvl="0" indent="-285750">
                        <a:buFont typeface="Arial" pitchFamily="34" charset="0"/>
                        <a:buChar char="•"/>
                      </a:pPr>
                      <a:r>
                        <a:rPr lang="en-US" sz="1800" kern="1200" dirty="0" smtClean="0">
                          <a:solidFill>
                            <a:schemeClr val="dk1"/>
                          </a:solidFill>
                          <a:effectLst/>
                          <a:latin typeface="+mn-lt"/>
                          <a:ea typeface="+mn-ea"/>
                          <a:cs typeface="+mn-cs"/>
                        </a:rPr>
                        <a:t>Capital Sum Insured options are Rs.15 Lakh / Rs.10 Lakh / Rs.5 Lakh per person</a:t>
                      </a:r>
                      <a:endParaRPr lang="en-IN" sz="1800" kern="1200" dirty="0" smtClean="0">
                        <a:solidFill>
                          <a:schemeClr val="dk1"/>
                        </a:solidFill>
                        <a:effectLst/>
                        <a:latin typeface="+mn-lt"/>
                        <a:ea typeface="+mn-ea"/>
                        <a:cs typeface="+mn-cs"/>
                      </a:endParaRPr>
                    </a:p>
                    <a:p>
                      <a:pPr marL="285750" lvl="0" indent="-285750">
                        <a:buFont typeface="Arial" pitchFamily="34" charset="0"/>
                        <a:buChar char="•"/>
                      </a:pPr>
                      <a:r>
                        <a:rPr lang="en-IN" sz="1800" kern="1200" dirty="0" smtClean="0">
                          <a:solidFill>
                            <a:schemeClr val="dk1"/>
                          </a:solidFill>
                          <a:effectLst/>
                          <a:latin typeface="+mn-lt"/>
                          <a:ea typeface="+mn-ea"/>
                          <a:cs typeface="+mn-cs"/>
                        </a:rPr>
                        <a:t>Number of persons to be covered per vehicle is equal to the registered seating capacity of the vehicle.</a:t>
                      </a:r>
                    </a:p>
                    <a:p>
                      <a:pPr marL="285750" lvl="0" indent="-285750">
                        <a:buFont typeface="Arial" pitchFamily="34" charset="0"/>
                        <a:buChar char="•"/>
                      </a:pPr>
                      <a:r>
                        <a:rPr lang="en-IN" sz="1800" kern="1200" dirty="0" smtClean="0">
                          <a:solidFill>
                            <a:schemeClr val="dk1"/>
                          </a:solidFill>
                          <a:effectLst/>
                          <a:latin typeface="+mn-lt"/>
                          <a:ea typeface="+mn-ea"/>
                          <a:cs typeface="+mn-cs"/>
                        </a:rPr>
                        <a:t>The coverage is stipulated as per GR 36 B of erstwhile IMT 2002.</a:t>
                      </a:r>
                    </a:p>
                    <a:p>
                      <a:pPr marL="285750" lvl="0" indent="-285750">
                        <a:buFont typeface="Arial" pitchFamily="34" charset="0"/>
                        <a:buChar char="•"/>
                      </a:pPr>
                      <a:r>
                        <a:rPr lang="en-IN" sz="1800" kern="1200" dirty="0" smtClean="0">
                          <a:solidFill>
                            <a:schemeClr val="dk1"/>
                          </a:solidFill>
                          <a:effectLst/>
                          <a:latin typeface="+mn-lt"/>
                          <a:ea typeface="+mn-ea"/>
                          <a:cs typeface="+mn-cs"/>
                        </a:rPr>
                        <a:t>Written notice with full particulars must be given to the company immediately. If reasonable cause is shown, not more than one month</a:t>
                      </a:r>
                      <a:r>
                        <a:rPr lang="en-US" sz="1800" kern="1200" dirty="0" smtClean="0">
                          <a:solidFill>
                            <a:schemeClr val="dk1"/>
                          </a:solidFill>
                          <a:effectLst/>
                          <a:latin typeface="+mn-lt"/>
                          <a:ea typeface="+mn-ea"/>
                          <a:cs typeface="+mn-cs"/>
                        </a:rPr>
                        <a:t>.  </a:t>
                      </a:r>
                      <a:endParaRPr lang="en-IN" sz="1800" kern="1200" dirty="0" smtClean="0">
                        <a:solidFill>
                          <a:schemeClr val="dk1"/>
                        </a:solidFill>
                        <a:effectLst/>
                        <a:latin typeface="+mn-lt"/>
                        <a:ea typeface="+mn-ea"/>
                        <a:cs typeface="+mn-cs"/>
                      </a:endParaRPr>
                    </a:p>
                    <a:p>
                      <a:pPr marL="285750" lvl="0" indent="-285750">
                        <a:buFont typeface="Arial" pitchFamily="34" charset="0"/>
                        <a:buChar char="•"/>
                      </a:pPr>
                      <a:r>
                        <a:rPr lang="en-IN" sz="1800" kern="1200" dirty="0" smtClean="0">
                          <a:solidFill>
                            <a:schemeClr val="dk1"/>
                          </a:solidFill>
                          <a:effectLst/>
                          <a:latin typeface="+mn-lt"/>
                          <a:ea typeface="+mn-ea"/>
                          <a:cs typeface="+mn-cs"/>
                        </a:rPr>
                        <a:t>Satisfactory Proof to the Company shall be furnished of all matter upon which a claim is based</a:t>
                      </a:r>
                      <a:r>
                        <a:rPr lang="en-US" sz="1800" kern="1200" dirty="0" smtClean="0">
                          <a:solidFill>
                            <a:schemeClr val="dk1"/>
                          </a:solidFill>
                          <a:effectLst/>
                          <a:latin typeface="+mn-lt"/>
                          <a:ea typeface="+mn-ea"/>
                          <a:cs typeface="+mn-cs"/>
                        </a:rPr>
                        <a:t>.</a:t>
                      </a:r>
                    </a:p>
                    <a:p>
                      <a:r>
                        <a:rPr lang="en-US" sz="2000" b="1" u="sng" kern="1200" dirty="0" smtClean="0">
                          <a:solidFill>
                            <a:schemeClr val="dk1"/>
                          </a:solidFill>
                          <a:effectLst/>
                          <a:latin typeface="+mn-lt"/>
                          <a:ea typeface="+mn-ea"/>
                          <a:cs typeface="+mn-cs"/>
                        </a:rPr>
                        <a:t>Exclusions:</a:t>
                      </a:r>
                      <a:endParaRPr lang="en-IN" sz="2000" kern="1200" dirty="0" smtClean="0">
                        <a:solidFill>
                          <a:schemeClr val="dk1"/>
                        </a:solidFill>
                        <a:effectLst/>
                        <a:latin typeface="+mn-lt"/>
                        <a:ea typeface="+mn-ea"/>
                        <a:cs typeface="+mn-cs"/>
                      </a:endParaRPr>
                    </a:p>
                    <a:p>
                      <a:r>
                        <a:rPr lang="en-US" sz="1350" kern="1200" dirty="0" smtClean="0">
                          <a:solidFill>
                            <a:schemeClr val="dk1"/>
                          </a:solidFill>
                          <a:effectLst/>
                          <a:latin typeface="+mn-lt"/>
                          <a:ea typeface="+mn-ea"/>
                          <a:cs typeface="+mn-cs"/>
                        </a:rPr>
                        <a:t> </a:t>
                      </a:r>
                      <a:endParaRPr lang="en-IN" sz="1350" kern="1200" dirty="0" smtClean="0">
                        <a:solidFill>
                          <a:schemeClr val="dk1"/>
                        </a:solidFill>
                        <a:effectLst/>
                        <a:latin typeface="+mn-lt"/>
                        <a:ea typeface="+mn-ea"/>
                        <a:cs typeface="+mn-cs"/>
                      </a:endParaRPr>
                    </a:p>
                    <a:p>
                      <a:pPr marL="285750" lvl="0" indent="-285750">
                        <a:buFont typeface="Arial" pitchFamily="34" charset="0"/>
                        <a:buChar char="•"/>
                      </a:pPr>
                      <a:r>
                        <a:rPr lang="en-US" sz="1800" kern="1200" dirty="0" smtClean="0">
                          <a:solidFill>
                            <a:schemeClr val="dk1"/>
                          </a:solidFill>
                          <a:effectLst/>
                          <a:latin typeface="+mn-lt"/>
                          <a:ea typeface="+mn-ea"/>
                          <a:cs typeface="+mn-cs"/>
                        </a:rPr>
                        <a:t>Claims arising out of the scope of “Covers Provided” section.</a:t>
                      </a:r>
                      <a:endParaRPr lang="en-IN" sz="1800" kern="1200" dirty="0" smtClean="0">
                        <a:solidFill>
                          <a:schemeClr val="dk1"/>
                        </a:solidFill>
                        <a:effectLst/>
                        <a:latin typeface="+mn-lt"/>
                        <a:ea typeface="+mn-ea"/>
                        <a:cs typeface="+mn-cs"/>
                      </a:endParaRPr>
                    </a:p>
                    <a:p>
                      <a:pPr lvl="0"/>
                      <a:endParaRPr lang="en-IN" sz="1350" kern="1200" dirty="0" smtClean="0">
                        <a:solidFill>
                          <a:schemeClr val="dk1"/>
                        </a:solidFill>
                        <a:effectLst/>
                        <a:latin typeface="+mn-lt"/>
                        <a:ea typeface="+mn-ea"/>
                        <a:cs typeface="+mn-cs"/>
                      </a:endParaRPr>
                    </a:p>
                    <a:p>
                      <a:pPr marL="58738" indent="0">
                        <a:lnSpc>
                          <a:spcPct val="200000"/>
                        </a:lnSpc>
                      </a:pPr>
                      <a:endParaRPr lang="en-US" sz="2000" b="0" dirty="0" smtClean="0">
                        <a:latin typeface="Calibri" pitchFamily="34" charset="0"/>
                        <a:cs typeface="Calibri" pitchFamily="34" charset="0"/>
                      </a:endParaRPr>
                    </a:p>
                  </a:txBody>
                  <a:tcPr anchor="ctr"/>
                </a:tc>
                <a:extLst>
                  <a:ext uri="{0D108BD9-81ED-4DB2-BD59-A6C34878D82A}">
                    <a16:rowId xmlns:a16="http://schemas.microsoft.com/office/drawing/2014/main" val="10001"/>
                  </a:ext>
                </a:extLst>
              </a:tr>
            </a:tbl>
          </a:graphicData>
        </a:graphic>
      </p:graphicFrame>
      <p:grpSp>
        <p:nvGrpSpPr>
          <p:cNvPr id="7" name="Group 6"/>
          <p:cNvGrpSpPr/>
          <p:nvPr/>
        </p:nvGrpSpPr>
        <p:grpSpPr>
          <a:xfrm>
            <a:off x="4876800" y="609600"/>
            <a:ext cx="3657600" cy="826770"/>
            <a:chOff x="0" y="-124770"/>
            <a:chExt cx="3657600" cy="826770"/>
          </a:xfrm>
        </p:grpSpPr>
        <p:sp>
          <p:nvSpPr>
            <p:cNvPr id="8" name="Rounded Rectangle 7"/>
            <p:cNvSpPr/>
            <p:nvPr/>
          </p:nvSpPr>
          <p:spPr>
            <a:xfrm>
              <a:off x="0" y="0"/>
              <a:ext cx="3657600" cy="702000"/>
            </a:xfrm>
            <a:prstGeom prst="roundRect">
              <a:avLst/>
            </a:prstGeom>
            <a:solidFill>
              <a:srgbClr val="FFC000"/>
            </a:solidFill>
            <a:ln>
              <a:solidFill>
                <a:schemeClr val="accent4">
                  <a:lumMod val="75000"/>
                </a:schemeClr>
              </a:solidFill>
            </a:ln>
          </p:spPr>
          <p:style>
            <a:lnRef idx="2">
              <a:scrgbClr r="0" g="0" b="0"/>
            </a:lnRef>
            <a:fillRef idx="1">
              <a:scrgbClr r="0" g="0" b="0"/>
            </a:fillRef>
            <a:effectRef idx="0">
              <a:schemeClr val="accent1">
                <a:hueOff val="0"/>
                <a:satOff val="0"/>
                <a:lumOff val="0"/>
                <a:alphaOff val="0"/>
              </a:schemeClr>
            </a:effectRef>
            <a:fontRef idx="minor">
              <a:schemeClr val="lt1"/>
            </a:fontRef>
          </p:style>
        </p:sp>
        <p:sp>
          <p:nvSpPr>
            <p:cNvPr id="10" name="Rounded Rectangle 4"/>
            <p:cNvSpPr txBox="1"/>
            <p:nvPr/>
          </p:nvSpPr>
          <p:spPr>
            <a:xfrm>
              <a:off x="34269" y="-124770"/>
              <a:ext cx="3589062" cy="633462"/>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95250" tIns="95250" rIns="95250" bIns="95250" numCol="1" spcCol="1270" anchor="ctr" anchorCtr="0">
              <a:noAutofit/>
            </a:bodyPr>
            <a:lstStyle/>
            <a:p>
              <a:pPr lvl="0" algn="ctr" defTabSz="1111250" rtl="0">
                <a:lnSpc>
                  <a:spcPct val="90000"/>
                </a:lnSpc>
                <a:spcBef>
                  <a:spcPct val="0"/>
                </a:spcBef>
                <a:spcAft>
                  <a:spcPct val="35000"/>
                </a:spcAft>
              </a:pPr>
              <a:r>
                <a:rPr lang="en-GB" sz="2500" b="0" kern="1200" noProof="0" dirty="0" smtClean="0">
                  <a:solidFill>
                    <a:schemeClr val="accent5">
                      <a:lumMod val="75000"/>
                    </a:schemeClr>
                  </a:solidFill>
                </a:rPr>
                <a:t>Motor Add </a:t>
              </a:r>
              <a:r>
                <a:rPr lang="en-GB" sz="2500" b="0" kern="1200" noProof="0" dirty="0" err="1" smtClean="0">
                  <a:solidFill>
                    <a:schemeClr val="accent5">
                      <a:lumMod val="75000"/>
                    </a:schemeClr>
                  </a:solidFill>
                </a:rPr>
                <a:t>Ons</a:t>
              </a:r>
              <a:endParaRPr lang="en-GB" sz="2500" b="0" kern="1200" noProof="0" dirty="0">
                <a:solidFill>
                  <a:schemeClr val="accent5">
                    <a:lumMod val="75000"/>
                  </a:schemeClr>
                </a:solidFill>
              </a:endParaRPr>
            </a:p>
          </p:txBody>
        </p:sp>
      </p:grpSp>
      <p:sp>
        <p:nvSpPr>
          <p:cNvPr id="11" name="Rectangle 1"/>
          <p:cNvSpPr>
            <a:spLocks noChangeArrowheads="1"/>
          </p:cNvSpPr>
          <p:nvPr/>
        </p:nvSpPr>
        <p:spPr bwMode="auto">
          <a:xfrm>
            <a:off x="0" y="6215062"/>
            <a:ext cx="9144000" cy="642938"/>
          </a:xfrm>
          <a:prstGeom prst="rect">
            <a:avLst/>
          </a:prstGeom>
          <a:solidFill>
            <a:srgbClr val="FFC000"/>
          </a:solidFill>
          <a:ln w="9525">
            <a:noFill/>
            <a:round/>
            <a:headEnd/>
            <a:tailEnd/>
          </a:ln>
          <a:effectLst/>
        </p:spPr>
        <p:txBody>
          <a:bodyPr wrap="none" lIns="82954" tIns="41477" rIns="82954" bIns="41477"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IN" sz="1800" i="0" u="none" strike="noStrike" kern="0" normalizeH="0" baseline="0" noProof="0" dirty="0" smtClean="0">
                <a:ln w="0"/>
                <a:effectLst>
                  <a:outerShdw blurRad="38100" dist="19050" dir="2700000" algn="tl" rotWithShape="0">
                    <a:schemeClr val="dk1">
                      <a:alpha val="40000"/>
                    </a:schemeClr>
                  </a:outerShdw>
                </a:effectLst>
                <a:uLnTx/>
                <a:uFillTx/>
                <a:latin typeface="Calibri"/>
                <a:cs typeface="Arial" panose="020B0604020202020204" pitchFamily="34" charset="0"/>
              </a:rPr>
              <a:t>UNITED INDIA INSURANCE COMPANY LIMITED</a:t>
            </a:r>
            <a:endParaRPr kumimoji="0" lang="en-IN" sz="1800" i="0" u="none" strike="noStrike" kern="0" normalizeH="0" baseline="0" noProof="0" dirty="0">
              <a:ln w="0"/>
              <a:effectLst>
                <a:outerShdw blurRad="38100" dist="19050" dir="2700000" algn="tl" rotWithShape="0">
                  <a:schemeClr val="dk1">
                    <a:alpha val="40000"/>
                  </a:schemeClr>
                </a:outerShdw>
              </a:effectLst>
              <a:uLnTx/>
              <a:uFillTx/>
              <a:latin typeface="Calibri"/>
              <a:cs typeface="Arial" panose="020B0604020202020204" pitchFamily="34" charset="0"/>
            </a:endParaRPr>
          </a:p>
        </p:txBody>
      </p:sp>
      <p:pic>
        <p:nvPicPr>
          <p:cNvPr id="1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9850" y="6265862"/>
            <a:ext cx="858838" cy="554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spTree>
    <p:extLst>
      <p:ext uri="{BB962C8B-B14F-4D97-AF65-F5344CB8AC3E}">
        <p14:creationId xmlns:p14="http://schemas.microsoft.com/office/powerpoint/2010/main" val="2184352437"/>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motor.jpg"/>
          <p:cNvPicPr>
            <a:picLocks noChangeAspect="1"/>
          </p:cNvPicPr>
          <p:nvPr/>
        </p:nvPicPr>
        <p:blipFill>
          <a:blip r:embed="rId2" cstate="print">
            <a:duotone>
              <a:schemeClr val="accent1">
                <a:shade val="45000"/>
                <a:satMod val="135000"/>
              </a:schemeClr>
              <a:prstClr val="white"/>
            </a:duotone>
            <a:lum contrast="2000"/>
          </a:blip>
          <a:stretch>
            <a:fillRect/>
          </a:stretch>
        </p:blipFill>
        <p:spPr>
          <a:xfrm>
            <a:off x="457200" y="228600"/>
            <a:ext cx="8229600" cy="1219200"/>
          </a:xfrm>
          <a:prstGeom prst="rect">
            <a:avLst/>
          </a:prstGeom>
          <a:ln>
            <a:solidFill>
              <a:schemeClr val="bg1"/>
            </a:solidFill>
          </a:ln>
          <a:effectLst>
            <a:glow rad="101600">
              <a:schemeClr val="bg2">
                <a:lumMod val="90000"/>
                <a:alpha val="60000"/>
              </a:schemeClr>
            </a:glow>
            <a:reflection blurRad="6350" stA="50000" endA="300" endPos="55000" dir="5400000" sy="-100000" algn="bl" rotWithShape="0"/>
          </a:effectLst>
        </p:spPr>
      </p:pic>
      <p:graphicFrame>
        <p:nvGraphicFramePr>
          <p:cNvPr id="5" name="Table 4"/>
          <p:cNvGraphicFramePr>
            <a:graphicFrameLocks noGrp="1"/>
          </p:cNvGraphicFramePr>
          <p:nvPr>
            <p:extLst>
              <p:ext uri="{D42A27DB-BD31-4B8C-83A1-F6EECF244321}">
                <p14:modId xmlns:p14="http://schemas.microsoft.com/office/powerpoint/2010/main" val="4247889332"/>
              </p:ext>
            </p:extLst>
          </p:nvPr>
        </p:nvGraphicFramePr>
        <p:xfrm>
          <a:off x="476250" y="1219200"/>
          <a:ext cx="8229600" cy="1905000"/>
        </p:xfrm>
        <a:graphic>
          <a:graphicData uri="http://schemas.openxmlformats.org/drawingml/2006/table">
            <a:tbl>
              <a:tblPr firstRow="1" bandRow="1">
                <a:tableStyleId>{5C22544A-7EE6-4342-B048-85BDC9FD1C3A}</a:tableStyleId>
              </a:tblPr>
              <a:tblGrid>
                <a:gridCol w="4114800">
                  <a:extLst>
                    <a:ext uri="{9D8B030D-6E8A-4147-A177-3AD203B41FA5}">
                      <a16:colId xmlns:a16="http://schemas.microsoft.com/office/drawing/2014/main" val="20000"/>
                    </a:ext>
                  </a:extLst>
                </a:gridCol>
                <a:gridCol w="4114800">
                  <a:extLst>
                    <a:ext uri="{9D8B030D-6E8A-4147-A177-3AD203B41FA5}">
                      <a16:colId xmlns:a16="http://schemas.microsoft.com/office/drawing/2014/main" val="20001"/>
                    </a:ext>
                  </a:extLst>
                </a:gridCol>
              </a:tblGrid>
              <a:tr h="576072">
                <a:tc gridSpan="2">
                  <a:txBody>
                    <a:bodyPr/>
                    <a:lstStyle/>
                    <a:p>
                      <a:pPr algn="ctr">
                        <a:lnSpc>
                          <a:spcPct val="150000"/>
                        </a:lnSpc>
                      </a:pPr>
                      <a:r>
                        <a:rPr lang="en-US" sz="2400" b="0" dirty="0" smtClean="0">
                          <a:solidFill>
                            <a:schemeClr val="accent5">
                              <a:lumMod val="75000"/>
                            </a:schemeClr>
                          </a:solidFill>
                          <a:latin typeface="Calibri" pitchFamily="34" charset="0"/>
                          <a:cs typeface="Calibri" pitchFamily="34" charset="0"/>
                        </a:rPr>
                        <a:t>Platinum</a:t>
                      </a:r>
                      <a:r>
                        <a:rPr lang="en-US" sz="2400" b="0" baseline="0" dirty="0" smtClean="0">
                          <a:solidFill>
                            <a:schemeClr val="accent5">
                              <a:lumMod val="75000"/>
                            </a:schemeClr>
                          </a:solidFill>
                          <a:latin typeface="Calibri" pitchFamily="34" charset="0"/>
                          <a:cs typeface="Calibri" pitchFamily="34" charset="0"/>
                        </a:rPr>
                        <a:t> PA Premium ratings </a:t>
                      </a:r>
                      <a:endParaRPr lang="en-US" sz="2400" b="0" dirty="0">
                        <a:solidFill>
                          <a:schemeClr val="accent5">
                            <a:lumMod val="75000"/>
                          </a:schemeClr>
                        </a:solidFill>
                        <a:latin typeface="Calibri" pitchFamily="34" charset="0"/>
                        <a:cs typeface="Calibri" pitchFamily="34" charset="0"/>
                      </a:endParaRPr>
                    </a:p>
                  </a:txBody>
                  <a:tcPr anchor="ctr">
                    <a:solidFill>
                      <a:srgbClr val="FFC000"/>
                    </a:solidFill>
                  </a:tcPr>
                </a:tc>
                <a:tc hMerge="1">
                  <a:txBody>
                    <a:bodyPr/>
                    <a:lstStyle/>
                    <a:p>
                      <a:pPr algn="ctr">
                        <a:lnSpc>
                          <a:spcPct val="150000"/>
                        </a:lnSpc>
                      </a:pPr>
                      <a:endParaRPr lang="en-US" sz="2400" b="0" dirty="0">
                        <a:solidFill>
                          <a:schemeClr val="accent5">
                            <a:lumMod val="75000"/>
                          </a:schemeClr>
                        </a:solidFill>
                        <a:latin typeface="Calibri" pitchFamily="34" charset="0"/>
                        <a:cs typeface="Calibri" pitchFamily="34" charset="0"/>
                      </a:endParaRPr>
                    </a:p>
                  </a:txBody>
                  <a:tcPr anchor="ctr">
                    <a:solidFill>
                      <a:srgbClr val="FFC000"/>
                    </a:solidFill>
                  </a:tcPr>
                </a:tc>
                <a:extLst>
                  <a:ext uri="{0D108BD9-81ED-4DB2-BD59-A6C34878D82A}">
                    <a16:rowId xmlns:a16="http://schemas.microsoft.com/office/drawing/2014/main" val="10000"/>
                  </a:ext>
                </a:extLst>
              </a:tr>
              <a:tr h="384048">
                <a:tc gridSpan="2">
                  <a:txBody>
                    <a:bodyPr/>
                    <a:lstStyle/>
                    <a:p>
                      <a:pPr algn="just">
                        <a:lnSpc>
                          <a:spcPct val="115000"/>
                        </a:lnSpc>
                        <a:spcAft>
                          <a:spcPts val="0"/>
                        </a:spcAft>
                      </a:pPr>
                      <a:r>
                        <a:rPr lang="en-IN" sz="1200" dirty="0" smtClean="0">
                          <a:solidFill>
                            <a:srgbClr val="000000"/>
                          </a:solidFill>
                          <a:effectLst/>
                          <a:latin typeface="Times New Roman"/>
                          <a:ea typeface="Andale Sans UI"/>
                          <a:cs typeface="Tahoma"/>
                        </a:rPr>
                        <a:t>For Sum Insured Rs.15,00,000/-</a:t>
                      </a:r>
                      <a:endParaRPr lang="en-IN" sz="1200" dirty="0">
                        <a:solidFill>
                          <a:srgbClr val="000000"/>
                        </a:solidFill>
                        <a:effectLst/>
                        <a:latin typeface="Times New Roman"/>
                        <a:ea typeface="Andale Sans UI"/>
                        <a:cs typeface="Tahoma"/>
                      </a:endParaRPr>
                    </a:p>
                  </a:txBody>
                  <a:tcPr marL="68580" marR="68580" marT="0" marB="0" anchor="b"/>
                </a:tc>
                <a:tc hMerge="1">
                  <a:txBody>
                    <a:bodyPr/>
                    <a:lstStyle/>
                    <a:p>
                      <a:pPr algn="just">
                        <a:lnSpc>
                          <a:spcPct val="115000"/>
                        </a:lnSpc>
                        <a:spcAft>
                          <a:spcPts val="0"/>
                        </a:spcAft>
                      </a:pPr>
                      <a:endParaRPr lang="en-IN" sz="1200" dirty="0">
                        <a:solidFill>
                          <a:srgbClr val="0070C0"/>
                        </a:solidFill>
                        <a:effectLst/>
                        <a:latin typeface="Times New Roman"/>
                        <a:ea typeface="Andale Sans UI"/>
                        <a:cs typeface="Tahoma"/>
                      </a:endParaRPr>
                    </a:p>
                  </a:txBody>
                  <a:tcPr marL="68580" marR="68580" marT="0" marB="0" anchor="b"/>
                </a:tc>
                <a:extLst>
                  <a:ext uri="{0D108BD9-81ED-4DB2-BD59-A6C34878D82A}">
                    <a16:rowId xmlns:a16="http://schemas.microsoft.com/office/drawing/2014/main" val="10002"/>
                  </a:ext>
                </a:extLst>
              </a:tr>
              <a:tr h="423672">
                <a:tc>
                  <a:txBody>
                    <a:bodyPr/>
                    <a:lstStyle/>
                    <a:p>
                      <a:pPr algn="just">
                        <a:lnSpc>
                          <a:spcPct val="115000"/>
                        </a:lnSpc>
                        <a:spcAft>
                          <a:spcPts val="0"/>
                        </a:spcAft>
                      </a:pPr>
                      <a:r>
                        <a:rPr lang="en-US" sz="1200" b="1" dirty="0">
                          <a:solidFill>
                            <a:srgbClr val="000000"/>
                          </a:solidFill>
                          <a:effectLst/>
                          <a:latin typeface="Arial"/>
                          <a:ea typeface="Andale Sans UI"/>
                          <a:cs typeface="Tahoma"/>
                        </a:rPr>
                        <a:t>Policy Term</a:t>
                      </a:r>
                      <a:endParaRPr lang="en-IN" sz="1200" dirty="0">
                        <a:solidFill>
                          <a:srgbClr val="000000"/>
                        </a:solidFill>
                        <a:effectLst/>
                        <a:latin typeface="Times New Roman"/>
                        <a:ea typeface="Andale Sans UI"/>
                        <a:cs typeface="Tahoma"/>
                      </a:endParaRPr>
                    </a:p>
                  </a:txBody>
                  <a:tcPr marL="68580" marR="68580" marT="0" marB="0" anchor="b"/>
                </a:tc>
                <a:tc>
                  <a:txBody>
                    <a:bodyPr/>
                    <a:lstStyle/>
                    <a:p>
                      <a:pPr algn="just">
                        <a:lnSpc>
                          <a:spcPct val="115000"/>
                        </a:lnSpc>
                        <a:spcAft>
                          <a:spcPts val="0"/>
                        </a:spcAft>
                      </a:pPr>
                      <a:r>
                        <a:rPr lang="en-US" sz="1200" b="1">
                          <a:solidFill>
                            <a:srgbClr val="000000"/>
                          </a:solidFill>
                          <a:effectLst/>
                          <a:latin typeface="Arial"/>
                          <a:ea typeface="Andale Sans UI"/>
                          <a:cs typeface="Tahoma"/>
                        </a:rPr>
                        <a:t>Premium (in Rupees, excluding GST)</a:t>
                      </a:r>
                      <a:endParaRPr lang="en-IN" sz="1200">
                        <a:solidFill>
                          <a:srgbClr val="000000"/>
                        </a:solidFill>
                        <a:effectLst/>
                        <a:latin typeface="Times New Roman"/>
                        <a:ea typeface="Andale Sans UI"/>
                        <a:cs typeface="Tahoma"/>
                      </a:endParaRPr>
                    </a:p>
                  </a:txBody>
                  <a:tcPr marL="68580" marR="68580" marT="0" marB="0" anchor="b"/>
                </a:tc>
                <a:extLst>
                  <a:ext uri="{0D108BD9-81ED-4DB2-BD59-A6C34878D82A}">
                    <a16:rowId xmlns:a16="http://schemas.microsoft.com/office/drawing/2014/main" val="10001"/>
                  </a:ext>
                </a:extLst>
              </a:tr>
              <a:tr h="457200">
                <a:tc>
                  <a:txBody>
                    <a:bodyPr/>
                    <a:lstStyle/>
                    <a:p>
                      <a:pPr algn="just">
                        <a:lnSpc>
                          <a:spcPct val="115000"/>
                        </a:lnSpc>
                        <a:spcAft>
                          <a:spcPts val="0"/>
                        </a:spcAft>
                      </a:pPr>
                      <a:r>
                        <a:rPr lang="en-US" sz="1200" dirty="0">
                          <a:solidFill>
                            <a:srgbClr val="000000"/>
                          </a:solidFill>
                          <a:effectLst/>
                          <a:latin typeface="Arial"/>
                          <a:ea typeface="Andale Sans UI"/>
                          <a:cs typeface="Tahoma"/>
                        </a:rPr>
                        <a:t>1 Year</a:t>
                      </a:r>
                      <a:endParaRPr lang="en-IN" sz="1200" dirty="0">
                        <a:solidFill>
                          <a:srgbClr val="000000"/>
                        </a:solidFill>
                        <a:effectLst/>
                        <a:latin typeface="Times New Roman"/>
                        <a:ea typeface="Andale Sans UI"/>
                        <a:cs typeface="Tahoma"/>
                      </a:endParaRPr>
                    </a:p>
                  </a:txBody>
                  <a:tcPr marL="68580" marR="68580" marT="0" marB="0" anchor="b"/>
                </a:tc>
                <a:tc>
                  <a:txBody>
                    <a:bodyPr/>
                    <a:lstStyle/>
                    <a:p>
                      <a:pPr algn="just">
                        <a:lnSpc>
                          <a:spcPct val="115000"/>
                        </a:lnSpc>
                        <a:spcAft>
                          <a:spcPts val="0"/>
                        </a:spcAft>
                      </a:pPr>
                      <a:r>
                        <a:rPr lang="en-US" sz="1200" dirty="0">
                          <a:solidFill>
                            <a:srgbClr val="000000"/>
                          </a:solidFill>
                          <a:effectLst/>
                          <a:latin typeface="Arial"/>
                          <a:ea typeface="Andale Sans UI"/>
                          <a:cs typeface="Tahoma"/>
                        </a:rPr>
                        <a:t>270 multiplied by Seating Capacity</a:t>
                      </a:r>
                      <a:endParaRPr lang="en-IN" sz="1200" dirty="0">
                        <a:solidFill>
                          <a:srgbClr val="000000"/>
                        </a:solidFill>
                        <a:effectLst/>
                        <a:latin typeface="Times New Roman"/>
                        <a:ea typeface="Andale Sans UI"/>
                        <a:cs typeface="Tahoma"/>
                      </a:endParaRPr>
                    </a:p>
                  </a:txBody>
                  <a:tcPr marL="68580" marR="68580" marT="0" marB="0" anchor="b"/>
                </a:tc>
                <a:extLst>
                  <a:ext uri="{0D108BD9-81ED-4DB2-BD59-A6C34878D82A}">
                    <a16:rowId xmlns:a16="http://schemas.microsoft.com/office/drawing/2014/main" val="10003"/>
                  </a:ext>
                </a:extLst>
              </a:tr>
            </a:tbl>
          </a:graphicData>
        </a:graphic>
      </p:graphicFrame>
      <p:grpSp>
        <p:nvGrpSpPr>
          <p:cNvPr id="7" name="Group 6"/>
          <p:cNvGrpSpPr/>
          <p:nvPr/>
        </p:nvGrpSpPr>
        <p:grpSpPr>
          <a:xfrm>
            <a:off x="4911069" y="417639"/>
            <a:ext cx="3657600" cy="702000"/>
            <a:chOff x="0" y="0"/>
            <a:chExt cx="3657600" cy="702000"/>
          </a:xfrm>
        </p:grpSpPr>
        <p:sp>
          <p:nvSpPr>
            <p:cNvPr id="8" name="Rounded Rectangle 7"/>
            <p:cNvSpPr/>
            <p:nvPr/>
          </p:nvSpPr>
          <p:spPr>
            <a:xfrm>
              <a:off x="0" y="0"/>
              <a:ext cx="3657600" cy="702000"/>
            </a:xfrm>
            <a:prstGeom prst="roundRect">
              <a:avLst/>
            </a:prstGeom>
            <a:solidFill>
              <a:srgbClr val="FFC000"/>
            </a:solidFill>
            <a:ln>
              <a:solidFill>
                <a:schemeClr val="accent4">
                  <a:lumMod val="75000"/>
                </a:schemeClr>
              </a:solidFill>
            </a:ln>
          </p:spPr>
          <p:style>
            <a:lnRef idx="2">
              <a:scrgbClr r="0" g="0" b="0"/>
            </a:lnRef>
            <a:fillRef idx="1">
              <a:scrgbClr r="0" g="0" b="0"/>
            </a:fillRef>
            <a:effectRef idx="0">
              <a:schemeClr val="accent1">
                <a:hueOff val="0"/>
                <a:satOff val="0"/>
                <a:lumOff val="0"/>
                <a:alphaOff val="0"/>
              </a:schemeClr>
            </a:effectRef>
            <a:fontRef idx="minor">
              <a:schemeClr val="lt1"/>
            </a:fontRef>
          </p:style>
        </p:sp>
        <p:sp>
          <p:nvSpPr>
            <p:cNvPr id="10" name="Rounded Rectangle 4"/>
            <p:cNvSpPr txBox="1"/>
            <p:nvPr/>
          </p:nvSpPr>
          <p:spPr>
            <a:xfrm>
              <a:off x="34269" y="34269"/>
              <a:ext cx="3589062" cy="633462"/>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95250" tIns="95250" rIns="95250" bIns="95250" numCol="1" spcCol="1270" anchor="ctr" anchorCtr="0">
              <a:noAutofit/>
            </a:bodyPr>
            <a:lstStyle/>
            <a:p>
              <a:pPr lvl="0" algn="ctr" defTabSz="1111250" rtl="0">
                <a:lnSpc>
                  <a:spcPct val="90000"/>
                </a:lnSpc>
                <a:spcBef>
                  <a:spcPct val="0"/>
                </a:spcBef>
                <a:spcAft>
                  <a:spcPct val="35000"/>
                </a:spcAft>
              </a:pPr>
              <a:r>
                <a:rPr lang="en-GB" sz="2500" b="0" kern="1200" noProof="0" dirty="0" smtClean="0">
                  <a:solidFill>
                    <a:schemeClr val="accent5">
                      <a:lumMod val="75000"/>
                    </a:schemeClr>
                  </a:solidFill>
                </a:rPr>
                <a:t>Motor Add </a:t>
              </a:r>
              <a:r>
                <a:rPr lang="en-GB" sz="2500" b="0" kern="1200" noProof="0" dirty="0" err="1" smtClean="0">
                  <a:solidFill>
                    <a:schemeClr val="accent5">
                      <a:lumMod val="75000"/>
                    </a:schemeClr>
                  </a:solidFill>
                </a:rPr>
                <a:t>Ons</a:t>
              </a:r>
              <a:endParaRPr lang="en-GB" sz="2500" b="0" kern="1200" noProof="0" dirty="0">
                <a:solidFill>
                  <a:schemeClr val="accent5">
                    <a:lumMod val="75000"/>
                  </a:schemeClr>
                </a:solidFill>
              </a:endParaRPr>
            </a:p>
          </p:txBody>
        </p:sp>
      </p:grpSp>
      <p:sp>
        <p:nvSpPr>
          <p:cNvPr id="11" name="Rectangle 1"/>
          <p:cNvSpPr>
            <a:spLocks noChangeArrowheads="1"/>
          </p:cNvSpPr>
          <p:nvPr/>
        </p:nvSpPr>
        <p:spPr bwMode="auto">
          <a:xfrm>
            <a:off x="0" y="6215062"/>
            <a:ext cx="9144000" cy="642938"/>
          </a:xfrm>
          <a:prstGeom prst="rect">
            <a:avLst/>
          </a:prstGeom>
          <a:solidFill>
            <a:srgbClr val="FFC000"/>
          </a:solidFill>
          <a:ln w="9525">
            <a:noFill/>
            <a:round/>
            <a:headEnd/>
            <a:tailEnd/>
          </a:ln>
          <a:effectLst/>
        </p:spPr>
        <p:txBody>
          <a:bodyPr wrap="none" lIns="82954" tIns="41477" rIns="82954" bIns="41477"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IN" sz="1800" i="0" u="none" strike="noStrike" kern="0" normalizeH="0" baseline="0" noProof="0" dirty="0" smtClean="0">
                <a:ln w="0"/>
                <a:effectLst>
                  <a:outerShdw blurRad="38100" dist="19050" dir="2700000" algn="tl" rotWithShape="0">
                    <a:schemeClr val="dk1">
                      <a:alpha val="40000"/>
                    </a:schemeClr>
                  </a:outerShdw>
                </a:effectLst>
                <a:uLnTx/>
                <a:uFillTx/>
                <a:latin typeface="Calibri"/>
                <a:cs typeface="Arial" panose="020B0604020202020204" pitchFamily="34" charset="0"/>
              </a:rPr>
              <a:t>UNITED INDIA INSURANCE COMPANY LIMITED</a:t>
            </a:r>
            <a:endParaRPr kumimoji="0" lang="en-IN" sz="1800" i="0" u="none" strike="noStrike" kern="0" normalizeH="0" baseline="0" noProof="0" dirty="0">
              <a:ln w="0"/>
              <a:effectLst>
                <a:outerShdw blurRad="38100" dist="19050" dir="2700000" algn="tl" rotWithShape="0">
                  <a:schemeClr val="dk1">
                    <a:alpha val="40000"/>
                  </a:schemeClr>
                </a:outerShdw>
              </a:effectLst>
              <a:uLnTx/>
              <a:uFillTx/>
              <a:latin typeface="Calibri"/>
              <a:cs typeface="Arial" panose="020B0604020202020204" pitchFamily="34" charset="0"/>
            </a:endParaRPr>
          </a:p>
        </p:txBody>
      </p:sp>
      <p:pic>
        <p:nvPicPr>
          <p:cNvPr id="1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9850" y="6265862"/>
            <a:ext cx="858838" cy="554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graphicFrame>
        <p:nvGraphicFramePr>
          <p:cNvPr id="2" name="Table 1"/>
          <p:cNvGraphicFramePr>
            <a:graphicFrameLocks noGrp="1"/>
          </p:cNvGraphicFramePr>
          <p:nvPr>
            <p:extLst>
              <p:ext uri="{D42A27DB-BD31-4B8C-83A1-F6EECF244321}">
                <p14:modId xmlns:p14="http://schemas.microsoft.com/office/powerpoint/2010/main" val="148399055"/>
              </p:ext>
            </p:extLst>
          </p:nvPr>
        </p:nvGraphicFramePr>
        <p:xfrm>
          <a:off x="457200" y="3352800"/>
          <a:ext cx="8229600" cy="1219200"/>
        </p:xfrm>
        <a:graphic>
          <a:graphicData uri="http://schemas.openxmlformats.org/drawingml/2006/table">
            <a:tbl>
              <a:tblPr firstRow="1" bandRow="1">
                <a:tableStyleId>{5C22544A-7EE6-4342-B048-85BDC9FD1C3A}</a:tableStyleId>
              </a:tblPr>
              <a:tblGrid>
                <a:gridCol w="4114800">
                  <a:extLst>
                    <a:ext uri="{9D8B030D-6E8A-4147-A177-3AD203B41FA5}">
                      <a16:colId xmlns:a16="http://schemas.microsoft.com/office/drawing/2014/main" val="20000"/>
                    </a:ext>
                  </a:extLst>
                </a:gridCol>
                <a:gridCol w="4114800">
                  <a:extLst>
                    <a:ext uri="{9D8B030D-6E8A-4147-A177-3AD203B41FA5}">
                      <a16:colId xmlns:a16="http://schemas.microsoft.com/office/drawing/2014/main" val="20001"/>
                    </a:ext>
                  </a:extLst>
                </a:gridCol>
              </a:tblGrid>
              <a:tr h="274320">
                <a:tc gridSpan="2">
                  <a:txBody>
                    <a:bodyPr/>
                    <a:lstStyle/>
                    <a:p>
                      <a:pPr algn="just">
                        <a:lnSpc>
                          <a:spcPct val="115000"/>
                        </a:lnSpc>
                        <a:spcAft>
                          <a:spcPts val="0"/>
                        </a:spcAft>
                      </a:pPr>
                      <a:r>
                        <a:rPr lang="en-IN" sz="1200" dirty="0" smtClean="0">
                          <a:solidFill>
                            <a:srgbClr val="000000"/>
                          </a:solidFill>
                          <a:effectLst/>
                          <a:latin typeface="Times New Roman"/>
                          <a:ea typeface="Andale Sans UI"/>
                          <a:cs typeface="Tahoma"/>
                        </a:rPr>
                        <a:t>For Sum Insured Rs.10,00,000/-</a:t>
                      </a:r>
                      <a:endParaRPr lang="en-IN" sz="1200" dirty="0">
                        <a:solidFill>
                          <a:srgbClr val="000000"/>
                        </a:solidFill>
                        <a:effectLst/>
                        <a:latin typeface="Times New Roman"/>
                        <a:ea typeface="Andale Sans UI"/>
                        <a:cs typeface="Tahoma"/>
                      </a:endParaRPr>
                    </a:p>
                  </a:txBody>
                  <a:tcPr marL="68580" marR="68580" marT="0" marB="0" anchor="b"/>
                </a:tc>
                <a:tc hMerge="1">
                  <a:txBody>
                    <a:bodyPr/>
                    <a:lstStyle/>
                    <a:p>
                      <a:pPr algn="just">
                        <a:lnSpc>
                          <a:spcPct val="115000"/>
                        </a:lnSpc>
                        <a:spcAft>
                          <a:spcPts val="0"/>
                        </a:spcAft>
                      </a:pPr>
                      <a:endParaRPr lang="en-IN" sz="1200" dirty="0">
                        <a:solidFill>
                          <a:srgbClr val="000000"/>
                        </a:solidFill>
                        <a:effectLst/>
                        <a:latin typeface="Times New Roman"/>
                        <a:ea typeface="Andale Sans UI"/>
                        <a:cs typeface="Tahoma"/>
                      </a:endParaRPr>
                    </a:p>
                  </a:txBody>
                  <a:tcPr marL="68580" marR="68580" marT="0" marB="0" anchor="b"/>
                </a:tc>
                <a:extLst>
                  <a:ext uri="{0D108BD9-81ED-4DB2-BD59-A6C34878D82A}">
                    <a16:rowId xmlns:a16="http://schemas.microsoft.com/office/drawing/2014/main" val="10000"/>
                  </a:ext>
                </a:extLst>
              </a:tr>
              <a:tr h="411480">
                <a:tc>
                  <a:txBody>
                    <a:bodyPr/>
                    <a:lstStyle/>
                    <a:p>
                      <a:pPr algn="just">
                        <a:lnSpc>
                          <a:spcPct val="115000"/>
                        </a:lnSpc>
                        <a:spcAft>
                          <a:spcPts val="0"/>
                        </a:spcAft>
                      </a:pPr>
                      <a:r>
                        <a:rPr lang="en-US" sz="1200" b="1" dirty="0">
                          <a:solidFill>
                            <a:srgbClr val="000000"/>
                          </a:solidFill>
                          <a:effectLst/>
                          <a:latin typeface="Arial"/>
                          <a:ea typeface="Andale Sans UI"/>
                          <a:cs typeface="Tahoma"/>
                        </a:rPr>
                        <a:t>Policy Term</a:t>
                      </a:r>
                      <a:endParaRPr lang="en-IN" sz="1200" dirty="0">
                        <a:solidFill>
                          <a:srgbClr val="000000"/>
                        </a:solidFill>
                        <a:effectLst/>
                        <a:latin typeface="Times New Roman"/>
                        <a:ea typeface="Andale Sans UI"/>
                        <a:cs typeface="Tahoma"/>
                      </a:endParaRPr>
                    </a:p>
                  </a:txBody>
                  <a:tcPr marL="68580" marR="68580" marT="0" marB="0" anchor="b"/>
                </a:tc>
                <a:tc>
                  <a:txBody>
                    <a:bodyPr/>
                    <a:lstStyle/>
                    <a:p>
                      <a:pPr algn="just">
                        <a:lnSpc>
                          <a:spcPct val="115000"/>
                        </a:lnSpc>
                        <a:spcAft>
                          <a:spcPts val="0"/>
                        </a:spcAft>
                      </a:pPr>
                      <a:r>
                        <a:rPr lang="en-US" sz="1200" b="1" dirty="0">
                          <a:solidFill>
                            <a:srgbClr val="000000"/>
                          </a:solidFill>
                          <a:effectLst/>
                          <a:latin typeface="Arial"/>
                          <a:ea typeface="Andale Sans UI"/>
                          <a:cs typeface="Tahoma"/>
                        </a:rPr>
                        <a:t>Premium (in Rupees, excluding GST)</a:t>
                      </a:r>
                      <a:endParaRPr lang="en-IN" sz="1200" dirty="0">
                        <a:solidFill>
                          <a:srgbClr val="000000"/>
                        </a:solidFill>
                        <a:effectLst/>
                        <a:latin typeface="Times New Roman"/>
                        <a:ea typeface="Andale Sans UI"/>
                        <a:cs typeface="Tahoma"/>
                      </a:endParaRPr>
                    </a:p>
                  </a:txBody>
                  <a:tcPr marL="68580" marR="68580" marT="0" marB="0" anchor="b"/>
                </a:tc>
                <a:extLst>
                  <a:ext uri="{0D108BD9-81ED-4DB2-BD59-A6C34878D82A}">
                    <a16:rowId xmlns:a16="http://schemas.microsoft.com/office/drawing/2014/main" val="10001"/>
                  </a:ext>
                </a:extLst>
              </a:tr>
              <a:tr h="533400">
                <a:tc>
                  <a:txBody>
                    <a:bodyPr/>
                    <a:lstStyle/>
                    <a:p>
                      <a:pPr algn="just">
                        <a:lnSpc>
                          <a:spcPct val="115000"/>
                        </a:lnSpc>
                        <a:spcAft>
                          <a:spcPts val="0"/>
                        </a:spcAft>
                      </a:pPr>
                      <a:r>
                        <a:rPr lang="en-US" sz="1200" dirty="0">
                          <a:solidFill>
                            <a:srgbClr val="000000"/>
                          </a:solidFill>
                          <a:effectLst/>
                          <a:latin typeface="Arial"/>
                          <a:ea typeface="Andale Sans UI"/>
                          <a:cs typeface="Tahoma"/>
                        </a:rPr>
                        <a:t>1 Year</a:t>
                      </a:r>
                      <a:endParaRPr lang="en-IN" sz="1200" dirty="0">
                        <a:solidFill>
                          <a:srgbClr val="000000"/>
                        </a:solidFill>
                        <a:effectLst/>
                        <a:latin typeface="Times New Roman"/>
                        <a:ea typeface="Andale Sans UI"/>
                        <a:cs typeface="Tahoma"/>
                      </a:endParaRPr>
                    </a:p>
                  </a:txBody>
                  <a:tcPr marL="68580" marR="68580" marT="0" marB="0" anchor="b"/>
                </a:tc>
                <a:tc>
                  <a:txBody>
                    <a:bodyPr/>
                    <a:lstStyle/>
                    <a:p>
                      <a:pPr algn="just">
                        <a:lnSpc>
                          <a:spcPct val="115000"/>
                        </a:lnSpc>
                        <a:spcAft>
                          <a:spcPts val="0"/>
                        </a:spcAft>
                      </a:pPr>
                      <a:r>
                        <a:rPr lang="en-US" sz="1200" dirty="0" smtClean="0">
                          <a:solidFill>
                            <a:srgbClr val="000000"/>
                          </a:solidFill>
                          <a:effectLst/>
                          <a:latin typeface="Arial"/>
                          <a:ea typeface="Andale Sans UI"/>
                          <a:cs typeface="Tahoma"/>
                        </a:rPr>
                        <a:t>180 </a:t>
                      </a:r>
                      <a:r>
                        <a:rPr lang="en-US" sz="1200" dirty="0">
                          <a:solidFill>
                            <a:srgbClr val="000000"/>
                          </a:solidFill>
                          <a:effectLst/>
                          <a:latin typeface="Arial"/>
                          <a:ea typeface="Andale Sans UI"/>
                          <a:cs typeface="Tahoma"/>
                        </a:rPr>
                        <a:t>multiplied by Seating Capacity</a:t>
                      </a:r>
                      <a:endParaRPr lang="en-IN" sz="1200" dirty="0">
                        <a:solidFill>
                          <a:srgbClr val="000000"/>
                        </a:solidFill>
                        <a:effectLst/>
                        <a:latin typeface="Times New Roman"/>
                        <a:ea typeface="Andale Sans UI"/>
                        <a:cs typeface="Tahoma"/>
                      </a:endParaRPr>
                    </a:p>
                  </a:txBody>
                  <a:tcPr marL="68580" marR="68580" marT="0" marB="0" anchor="b"/>
                </a:tc>
                <a:extLst>
                  <a:ext uri="{0D108BD9-81ED-4DB2-BD59-A6C34878D82A}">
                    <a16:rowId xmlns:a16="http://schemas.microsoft.com/office/drawing/2014/main" val="10002"/>
                  </a:ext>
                </a:extLst>
              </a:tr>
            </a:tbl>
          </a:graphicData>
        </a:graphic>
      </p:graphicFrame>
      <p:graphicFrame>
        <p:nvGraphicFramePr>
          <p:cNvPr id="3" name="Table 2"/>
          <p:cNvGraphicFramePr>
            <a:graphicFrameLocks noGrp="1"/>
          </p:cNvGraphicFramePr>
          <p:nvPr>
            <p:extLst>
              <p:ext uri="{D42A27DB-BD31-4B8C-83A1-F6EECF244321}">
                <p14:modId xmlns:p14="http://schemas.microsoft.com/office/powerpoint/2010/main" val="1289545587"/>
              </p:ext>
            </p:extLst>
          </p:nvPr>
        </p:nvGraphicFramePr>
        <p:xfrm>
          <a:off x="499269" y="4876800"/>
          <a:ext cx="8229600" cy="1219200"/>
        </p:xfrm>
        <a:graphic>
          <a:graphicData uri="http://schemas.openxmlformats.org/drawingml/2006/table">
            <a:tbl>
              <a:tblPr firstRow="1" bandRow="1">
                <a:tableStyleId>{5C22544A-7EE6-4342-B048-85BDC9FD1C3A}</a:tableStyleId>
              </a:tblPr>
              <a:tblGrid>
                <a:gridCol w="4114800">
                  <a:extLst>
                    <a:ext uri="{9D8B030D-6E8A-4147-A177-3AD203B41FA5}">
                      <a16:colId xmlns:a16="http://schemas.microsoft.com/office/drawing/2014/main" val="20000"/>
                    </a:ext>
                  </a:extLst>
                </a:gridCol>
                <a:gridCol w="4114800">
                  <a:extLst>
                    <a:ext uri="{9D8B030D-6E8A-4147-A177-3AD203B41FA5}">
                      <a16:colId xmlns:a16="http://schemas.microsoft.com/office/drawing/2014/main" val="20001"/>
                    </a:ext>
                  </a:extLst>
                </a:gridCol>
              </a:tblGrid>
              <a:tr h="172654">
                <a:tc gridSpan="2">
                  <a:txBody>
                    <a:bodyPr/>
                    <a:lstStyle/>
                    <a:p>
                      <a:pPr algn="just">
                        <a:lnSpc>
                          <a:spcPct val="115000"/>
                        </a:lnSpc>
                        <a:spcAft>
                          <a:spcPts val="0"/>
                        </a:spcAft>
                      </a:pPr>
                      <a:r>
                        <a:rPr lang="en-IN" sz="1200" dirty="0" smtClean="0">
                          <a:solidFill>
                            <a:srgbClr val="000000"/>
                          </a:solidFill>
                          <a:effectLst/>
                          <a:latin typeface="Times New Roman"/>
                          <a:ea typeface="Andale Sans UI"/>
                          <a:cs typeface="Tahoma"/>
                        </a:rPr>
                        <a:t>For Sum Insured Rs.5,00,000/-</a:t>
                      </a:r>
                      <a:endParaRPr lang="en-IN" sz="1200" dirty="0">
                        <a:solidFill>
                          <a:srgbClr val="000000"/>
                        </a:solidFill>
                        <a:effectLst/>
                        <a:latin typeface="Times New Roman"/>
                        <a:ea typeface="Andale Sans UI"/>
                        <a:cs typeface="Tahoma"/>
                      </a:endParaRPr>
                    </a:p>
                  </a:txBody>
                  <a:tcPr marL="68580" marR="68580" marT="0" marB="0" anchor="b"/>
                </a:tc>
                <a:tc hMerge="1">
                  <a:txBody>
                    <a:bodyPr/>
                    <a:lstStyle/>
                    <a:p>
                      <a:pPr algn="just">
                        <a:lnSpc>
                          <a:spcPct val="115000"/>
                        </a:lnSpc>
                        <a:spcAft>
                          <a:spcPts val="0"/>
                        </a:spcAft>
                      </a:pPr>
                      <a:endParaRPr lang="en-IN" sz="1200" dirty="0">
                        <a:solidFill>
                          <a:srgbClr val="000000"/>
                        </a:solidFill>
                        <a:effectLst/>
                        <a:latin typeface="Times New Roman"/>
                        <a:ea typeface="Andale Sans UI"/>
                        <a:cs typeface="Tahoma"/>
                      </a:endParaRPr>
                    </a:p>
                  </a:txBody>
                  <a:tcPr marL="68580" marR="68580" marT="0" marB="0" anchor="b"/>
                </a:tc>
                <a:extLst>
                  <a:ext uri="{0D108BD9-81ED-4DB2-BD59-A6C34878D82A}">
                    <a16:rowId xmlns:a16="http://schemas.microsoft.com/office/drawing/2014/main" val="10000"/>
                  </a:ext>
                </a:extLst>
              </a:tr>
              <a:tr h="399288">
                <a:tc>
                  <a:txBody>
                    <a:bodyPr/>
                    <a:lstStyle/>
                    <a:p>
                      <a:pPr algn="just">
                        <a:lnSpc>
                          <a:spcPct val="115000"/>
                        </a:lnSpc>
                        <a:spcAft>
                          <a:spcPts val="0"/>
                        </a:spcAft>
                      </a:pPr>
                      <a:r>
                        <a:rPr lang="en-US" sz="1200" b="1" dirty="0">
                          <a:solidFill>
                            <a:srgbClr val="000000"/>
                          </a:solidFill>
                          <a:effectLst/>
                          <a:latin typeface="Arial"/>
                          <a:ea typeface="Andale Sans UI"/>
                          <a:cs typeface="Tahoma"/>
                        </a:rPr>
                        <a:t>Policy Term</a:t>
                      </a:r>
                      <a:endParaRPr lang="en-IN" sz="1200" dirty="0">
                        <a:solidFill>
                          <a:srgbClr val="000000"/>
                        </a:solidFill>
                        <a:effectLst/>
                        <a:latin typeface="Times New Roman"/>
                        <a:ea typeface="Andale Sans UI"/>
                        <a:cs typeface="Tahoma"/>
                      </a:endParaRPr>
                    </a:p>
                  </a:txBody>
                  <a:tcPr marL="68580" marR="68580" marT="0" marB="0" anchor="b"/>
                </a:tc>
                <a:tc>
                  <a:txBody>
                    <a:bodyPr/>
                    <a:lstStyle/>
                    <a:p>
                      <a:pPr algn="just">
                        <a:lnSpc>
                          <a:spcPct val="115000"/>
                        </a:lnSpc>
                        <a:spcAft>
                          <a:spcPts val="0"/>
                        </a:spcAft>
                      </a:pPr>
                      <a:r>
                        <a:rPr lang="en-US" sz="1200" b="1">
                          <a:solidFill>
                            <a:srgbClr val="000000"/>
                          </a:solidFill>
                          <a:effectLst/>
                          <a:latin typeface="Arial"/>
                          <a:ea typeface="Andale Sans UI"/>
                          <a:cs typeface="Tahoma"/>
                        </a:rPr>
                        <a:t>Premium (in Rupees, excluding GST)</a:t>
                      </a:r>
                      <a:endParaRPr lang="en-IN" sz="1200">
                        <a:solidFill>
                          <a:srgbClr val="000000"/>
                        </a:solidFill>
                        <a:effectLst/>
                        <a:latin typeface="Times New Roman"/>
                        <a:ea typeface="Andale Sans UI"/>
                        <a:cs typeface="Tahoma"/>
                      </a:endParaRPr>
                    </a:p>
                  </a:txBody>
                  <a:tcPr marL="68580" marR="68580" marT="0" marB="0" anchor="b"/>
                </a:tc>
                <a:extLst>
                  <a:ext uri="{0D108BD9-81ED-4DB2-BD59-A6C34878D82A}">
                    <a16:rowId xmlns:a16="http://schemas.microsoft.com/office/drawing/2014/main" val="10001"/>
                  </a:ext>
                </a:extLst>
              </a:tr>
              <a:tr h="609600">
                <a:tc>
                  <a:txBody>
                    <a:bodyPr/>
                    <a:lstStyle/>
                    <a:p>
                      <a:pPr algn="just">
                        <a:lnSpc>
                          <a:spcPct val="115000"/>
                        </a:lnSpc>
                        <a:spcAft>
                          <a:spcPts val="0"/>
                        </a:spcAft>
                      </a:pPr>
                      <a:r>
                        <a:rPr lang="en-US" sz="1200" dirty="0">
                          <a:solidFill>
                            <a:srgbClr val="000000"/>
                          </a:solidFill>
                          <a:effectLst/>
                          <a:latin typeface="Arial"/>
                          <a:ea typeface="Andale Sans UI"/>
                          <a:cs typeface="Tahoma"/>
                        </a:rPr>
                        <a:t>1 Year</a:t>
                      </a:r>
                      <a:endParaRPr lang="en-IN" sz="1200" dirty="0">
                        <a:solidFill>
                          <a:srgbClr val="000000"/>
                        </a:solidFill>
                        <a:effectLst/>
                        <a:latin typeface="Times New Roman"/>
                        <a:ea typeface="Andale Sans UI"/>
                        <a:cs typeface="Tahoma"/>
                      </a:endParaRPr>
                    </a:p>
                  </a:txBody>
                  <a:tcPr marL="68580" marR="68580" marT="0" marB="0" anchor="b"/>
                </a:tc>
                <a:tc>
                  <a:txBody>
                    <a:bodyPr/>
                    <a:lstStyle/>
                    <a:p>
                      <a:pPr algn="just">
                        <a:lnSpc>
                          <a:spcPct val="115000"/>
                        </a:lnSpc>
                        <a:spcAft>
                          <a:spcPts val="0"/>
                        </a:spcAft>
                      </a:pPr>
                      <a:r>
                        <a:rPr lang="en-US" sz="1200" dirty="0" smtClean="0">
                          <a:solidFill>
                            <a:srgbClr val="000000"/>
                          </a:solidFill>
                          <a:effectLst/>
                          <a:latin typeface="Arial"/>
                          <a:ea typeface="Andale Sans UI"/>
                          <a:cs typeface="Tahoma"/>
                        </a:rPr>
                        <a:t>90 </a:t>
                      </a:r>
                      <a:r>
                        <a:rPr lang="en-US" sz="1200" dirty="0">
                          <a:solidFill>
                            <a:srgbClr val="000000"/>
                          </a:solidFill>
                          <a:effectLst/>
                          <a:latin typeface="Arial"/>
                          <a:ea typeface="Andale Sans UI"/>
                          <a:cs typeface="Tahoma"/>
                        </a:rPr>
                        <a:t>multiplied by Seating Capacity</a:t>
                      </a:r>
                      <a:endParaRPr lang="en-IN" sz="1200" dirty="0">
                        <a:solidFill>
                          <a:srgbClr val="000000"/>
                        </a:solidFill>
                        <a:effectLst/>
                        <a:latin typeface="Times New Roman"/>
                        <a:ea typeface="Andale Sans UI"/>
                        <a:cs typeface="Tahoma"/>
                      </a:endParaRPr>
                    </a:p>
                  </a:txBody>
                  <a:tcPr marL="68580" marR="68580" marT="0" marB="0" anchor="b"/>
                </a:tc>
                <a:extLst>
                  <a:ext uri="{0D108BD9-81ED-4DB2-BD59-A6C34878D82A}">
                    <a16:rowId xmlns:a16="http://schemas.microsoft.com/office/drawing/2014/main" val="10002"/>
                  </a:ext>
                </a:extLst>
              </a:tr>
            </a:tbl>
          </a:graphicData>
        </a:graphic>
      </p:graphicFrame>
    </p:spTree>
    <p:extLst>
      <p:ext uri="{BB962C8B-B14F-4D97-AF65-F5344CB8AC3E}">
        <p14:creationId xmlns:p14="http://schemas.microsoft.com/office/powerpoint/2010/main" val="3955340051"/>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motor.jpg"/>
          <p:cNvPicPr>
            <a:picLocks noChangeAspect="1"/>
          </p:cNvPicPr>
          <p:nvPr/>
        </p:nvPicPr>
        <p:blipFill>
          <a:blip r:embed="rId2" cstate="print">
            <a:duotone>
              <a:schemeClr val="accent1">
                <a:shade val="45000"/>
                <a:satMod val="135000"/>
              </a:schemeClr>
              <a:prstClr val="white"/>
            </a:duotone>
            <a:lum contrast="2000"/>
          </a:blip>
          <a:stretch>
            <a:fillRect/>
          </a:stretch>
        </p:blipFill>
        <p:spPr>
          <a:xfrm>
            <a:off x="457200" y="228600"/>
            <a:ext cx="8229600" cy="1219200"/>
          </a:xfrm>
          <a:prstGeom prst="rect">
            <a:avLst/>
          </a:prstGeom>
          <a:ln>
            <a:solidFill>
              <a:schemeClr val="bg1"/>
            </a:solidFill>
          </a:ln>
          <a:effectLst>
            <a:glow rad="101600">
              <a:schemeClr val="bg2">
                <a:lumMod val="90000"/>
                <a:alpha val="60000"/>
              </a:schemeClr>
            </a:glow>
            <a:reflection blurRad="6350" stA="50000" endA="300" endPos="55000" dir="5400000" sy="-100000" algn="bl" rotWithShape="0"/>
          </a:effectLst>
        </p:spPr>
      </p:pic>
      <p:graphicFrame>
        <p:nvGraphicFramePr>
          <p:cNvPr id="5" name="Table 4"/>
          <p:cNvGraphicFramePr>
            <a:graphicFrameLocks noGrp="1"/>
          </p:cNvGraphicFramePr>
          <p:nvPr>
            <p:extLst>
              <p:ext uri="{D42A27DB-BD31-4B8C-83A1-F6EECF244321}">
                <p14:modId xmlns:p14="http://schemas.microsoft.com/office/powerpoint/2010/main" val="796894883"/>
              </p:ext>
            </p:extLst>
          </p:nvPr>
        </p:nvGraphicFramePr>
        <p:xfrm>
          <a:off x="457200" y="1676400"/>
          <a:ext cx="8229600" cy="5417820"/>
        </p:xfrm>
        <a:graphic>
          <a:graphicData uri="http://schemas.openxmlformats.org/drawingml/2006/table">
            <a:tbl>
              <a:tblPr firstRow="1" bandRow="1">
                <a:tableStyleId>{5C22544A-7EE6-4342-B048-85BDC9FD1C3A}</a:tableStyleId>
              </a:tblPr>
              <a:tblGrid>
                <a:gridCol w="8229600">
                  <a:extLst>
                    <a:ext uri="{9D8B030D-6E8A-4147-A177-3AD203B41FA5}">
                      <a16:colId xmlns:a16="http://schemas.microsoft.com/office/drawing/2014/main" val="20000"/>
                    </a:ext>
                  </a:extLst>
                </a:gridCol>
              </a:tblGrid>
              <a:tr h="519545">
                <a:tc>
                  <a:txBody>
                    <a:bodyPr/>
                    <a:lstStyle/>
                    <a:p>
                      <a:pPr algn="ctr">
                        <a:lnSpc>
                          <a:spcPct val="150000"/>
                        </a:lnSpc>
                      </a:pPr>
                      <a:r>
                        <a:rPr lang="en-US" sz="2400" b="0" dirty="0" smtClean="0">
                          <a:solidFill>
                            <a:schemeClr val="accent5">
                              <a:lumMod val="75000"/>
                            </a:schemeClr>
                          </a:solidFill>
                          <a:latin typeface="Calibri" pitchFamily="34" charset="0"/>
                          <a:cs typeface="Calibri" pitchFamily="34" charset="0"/>
                        </a:rPr>
                        <a:t>10.Tyre and Rim Protect</a:t>
                      </a:r>
                      <a:endParaRPr lang="en-US" sz="2400" b="0" dirty="0">
                        <a:solidFill>
                          <a:schemeClr val="accent5">
                            <a:lumMod val="75000"/>
                          </a:schemeClr>
                        </a:solidFill>
                        <a:latin typeface="Calibri" pitchFamily="34" charset="0"/>
                        <a:cs typeface="Calibri" pitchFamily="34" charset="0"/>
                      </a:endParaRPr>
                    </a:p>
                  </a:txBody>
                  <a:tcPr anchor="ctr">
                    <a:solidFill>
                      <a:srgbClr val="FFC000"/>
                    </a:solidFill>
                  </a:tcPr>
                </a:tc>
                <a:extLst>
                  <a:ext uri="{0D108BD9-81ED-4DB2-BD59-A6C34878D82A}">
                    <a16:rowId xmlns:a16="http://schemas.microsoft.com/office/drawing/2014/main" val="10000"/>
                  </a:ext>
                </a:extLst>
              </a:tr>
              <a:tr h="3823855">
                <a:tc>
                  <a:txBody>
                    <a:bodyPr/>
                    <a:lstStyle/>
                    <a:p>
                      <a:r>
                        <a:rPr lang="en-US" sz="2000" b="0" dirty="0" smtClean="0">
                          <a:latin typeface="Calibri" pitchFamily="34" charset="0"/>
                          <a:cs typeface="Calibri" pitchFamily="34" charset="0"/>
                        </a:rPr>
                        <a:t>SCOPE – </a:t>
                      </a:r>
                      <a:r>
                        <a:rPr lang="en-US" sz="1500" kern="1200" dirty="0" smtClean="0">
                          <a:solidFill>
                            <a:schemeClr val="dk1"/>
                          </a:solidFill>
                          <a:effectLst/>
                          <a:latin typeface="+mn-lt"/>
                          <a:ea typeface="+mn-ea"/>
                          <a:cs typeface="+mn-cs"/>
                        </a:rPr>
                        <a:t>Applicable only to Private cars</a:t>
                      </a:r>
                      <a:endParaRPr lang="en-IN" sz="1500" kern="1200" dirty="0" smtClean="0">
                        <a:solidFill>
                          <a:schemeClr val="dk1"/>
                        </a:solidFill>
                        <a:effectLst/>
                        <a:latin typeface="+mn-lt"/>
                        <a:ea typeface="+mn-ea"/>
                        <a:cs typeface="+mn-cs"/>
                      </a:endParaRPr>
                    </a:p>
                    <a:p>
                      <a:r>
                        <a:rPr lang="en-US" sz="2000" b="0" baseline="0" dirty="0" smtClean="0">
                          <a:latin typeface="Calibri" pitchFamily="34" charset="0"/>
                          <a:cs typeface="Calibri" pitchFamily="34" charset="0"/>
                        </a:rPr>
                        <a:t>RISK COVERED – </a:t>
                      </a:r>
                      <a:r>
                        <a:rPr lang="en-IN" sz="1600" kern="1200" dirty="0" smtClean="0">
                          <a:solidFill>
                            <a:schemeClr val="dk1"/>
                          </a:solidFill>
                          <a:effectLst/>
                          <a:latin typeface="+mn-lt"/>
                          <a:ea typeface="+mn-ea"/>
                          <a:cs typeface="+mn-cs"/>
                        </a:rPr>
                        <a:t>I</a:t>
                      </a:r>
                      <a:r>
                        <a:rPr lang="en-IN" sz="1500" kern="1200" dirty="0" smtClean="0">
                          <a:solidFill>
                            <a:schemeClr val="dk1"/>
                          </a:solidFill>
                          <a:effectLst/>
                          <a:latin typeface="+mn-lt"/>
                          <a:ea typeface="+mn-ea"/>
                          <a:cs typeface="+mn-cs"/>
                        </a:rPr>
                        <a:t>ndemnity towards  repair and/or replacement of tyres damaged due to cut, burst, bulge or continuous running under deflated condition. The company also undertakes to pay for replacement of standalone tyre/alloy/rim if damaged or deformed.</a:t>
                      </a:r>
                    </a:p>
                    <a:p>
                      <a:r>
                        <a:rPr lang="en-US" sz="2000" b="0" u="none" kern="1200" dirty="0" smtClean="0">
                          <a:solidFill>
                            <a:schemeClr val="dk1"/>
                          </a:solidFill>
                          <a:effectLst/>
                          <a:latin typeface="+mn-lt"/>
                          <a:ea typeface="+mn-ea"/>
                          <a:cs typeface="+mn-cs"/>
                        </a:rPr>
                        <a:t>CONDITIONS</a:t>
                      </a:r>
                      <a:r>
                        <a:rPr lang="en-US" sz="1350" b="0" u="none" kern="1200" baseline="0" dirty="0" smtClean="0">
                          <a:solidFill>
                            <a:schemeClr val="dk1"/>
                          </a:solidFill>
                          <a:effectLst/>
                          <a:latin typeface="+mn-lt"/>
                          <a:ea typeface="+mn-ea"/>
                          <a:cs typeface="+mn-cs"/>
                        </a:rPr>
                        <a:t> :</a:t>
                      </a:r>
                      <a:r>
                        <a:rPr lang="en-US" sz="1350" b="1" u="none" strike="noStrike" kern="1200" dirty="0" smtClean="0">
                          <a:solidFill>
                            <a:schemeClr val="dk1"/>
                          </a:solidFill>
                          <a:effectLst/>
                          <a:latin typeface="+mn-lt"/>
                          <a:ea typeface="+mn-ea"/>
                          <a:cs typeface="+mn-cs"/>
                        </a:rPr>
                        <a:t> </a:t>
                      </a:r>
                      <a:endParaRPr lang="en-IN" sz="1350" kern="1200" dirty="0" smtClean="0">
                        <a:solidFill>
                          <a:schemeClr val="dk1"/>
                        </a:solidFill>
                        <a:effectLst/>
                        <a:latin typeface="+mn-lt"/>
                        <a:ea typeface="+mn-ea"/>
                        <a:cs typeface="+mn-cs"/>
                      </a:endParaRPr>
                    </a:p>
                    <a:p>
                      <a:pPr marL="285750" lvl="0" indent="-285750">
                        <a:buFont typeface="Arial" pitchFamily="34" charset="0"/>
                        <a:buChar char="•"/>
                      </a:pPr>
                      <a:r>
                        <a:rPr lang="en-IN" sz="1500" kern="1200" dirty="0" smtClean="0">
                          <a:solidFill>
                            <a:schemeClr val="dk1"/>
                          </a:solidFill>
                          <a:effectLst/>
                          <a:latin typeface="+mn-lt"/>
                          <a:ea typeface="+mn-ea"/>
                          <a:cs typeface="+mn-cs"/>
                        </a:rPr>
                        <a:t>There will be maximum of 4 tyres and/or 4 alloys/rims replacements available per annum.</a:t>
                      </a:r>
                    </a:p>
                    <a:p>
                      <a:pPr marL="285750" lvl="0" indent="-285750">
                        <a:buFont typeface="Arial" pitchFamily="34" charset="0"/>
                        <a:buChar char="•"/>
                      </a:pPr>
                      <a:r>
                        <a:rPr lang="en-US" sz="1500" kern="1200" dirty="0" smtClean="0">
                          <a:solidFill>
                            <a:schemeClr val="dk1"/>
                          </a:solidFill>
                          <a:effectLst/>
                          <a:latin typeface="+mn-lt"/>
                          <a:ea typeface="+mn-ea"/>
                          <a:cs typeface="+mn-cs"/>
                        </a:rPr>
                        <a:t>This cover will be applicable to the Private Cars with age </a:t>
                      </a:r>
                      <a:r>
                        <a:rPr lang="en-US" sz="1500" kern="1200" dirty="0" err="1" smtClean="0">
                          <a:solidFill>
                            <a:schemeClr val="dk1"/>
                          </a:solidFill>
                          <a:effectLst/>
                          <a:latin typeface="+mn-lt"/>
                          <a:ea typeface="+mn-ea"/>
                          <a:cs typeface="+mn-cs"/>
                        </a:rPr>
                        <a:t>upto</a:t>
                      </a:r>
                      <a:r>
                        <a:rPr lang="en-US" sz="1500" kern="1200" dirty="0" smtClean="0">
                          <a:solidFill>
                            <a:schemeClr val="dk1"/>
                          </a:solidFill>
                          <a:effectLst/>
                          <a:latin typeface="+mn-lt"/>
                          <a:ea typeface="+mn-ea"/>
                          <a:cs typeface="+mn-cs"/>
                        </a:rPr>
                        <a:t> 5 years</a:t>
                      </a:r>
                      <a:endParaRPr lang="en-IN" sz="1500" kern="1200" dirty="0" smtClean="0">
                        <a:solidFill>
                          <a:schemeClr val="dk1"/>
                        </a:solidFill>
                        <a:effectLst/>
                        <a:latin typeface="+mn-lt"/>
                        <a:ea typeface="+mn-ea"/>
                        <a:cs typeface="+mn-cs"/>
                      </a:endParaRPr>
                    </a:p>
                    <a:p>
                      <a:pPr marL="285750" lvl="0" indent="-285750">
                        <a:buFont typeface="Arial" pitchFamily="34" charset="0"/>
                        <a:buChar char="•"/>
                      </a:pPr>
                      <a:r>
                        <a:rPr lang="en-IN" sz="1500" kern="1200" dirty="0" smtClean="0">
                          <a:solidFill>
                            <a:schemeClr val="dk1"/>
                          </a:solidFill>
                          <a:effectLst/>
                          <a:latin typeface="+mn-lt"/>
                          <a:ea typeface="+mn-ea"/>
                          <a:cs typeface="+mn-cs"/>
                        </a:rPr>
                        <a:t>The company liability would not exceed the following, basis the unused tread depth of respective tyre:</a:t>
                      </a:r>
                    </a:p>
                    <a:p>
                      <a:r>
                        <a:rPr lang="en-IN" sz="1500" kern="1200" dirty="0" smtClean="0">
                          <a:solidFill>
                            <a:schemeClr val="dk1"/>
                          </a:solidFill>
                          <a:effectLst/>
                          <a:latin typeface="+mn-lt"/>
                          <a:ea typeface="+mn-ea"/>
                          <a:cs typeface="+mn-cs"/>
                        </a:rPr>
                        <a:t>         1.Unused tread depth of &gt; 7mm – 100% cost of new tyre</a:t>
                      </a:r>
                    </a:p>
                    <a:p>
                      <a:r>
                        <a:rPr lang="en-IN" sz="1500" kern="1200" dirty="0" smtClean="0">
                          <a:solidFill>
                            <a:schemeClr val="dk1"/>
                          </a:solidFill>
                          <a:effectLst/>
                          <a:latin typeface="+mn-lt"/>
                          <a:ea typeface="+mn-ea"/>
                          <a:cs typeface="+mn-cs"/>
                        </a:rPr>
                        <a:t>         2.Unused tread depth of &gt; 5mm up to 7 mm – 75% of cost of new tyre</a:t>
                      </a:r>
                    </a:p>
                    <a:p>
                      <a:r>
                        <a:rPr lang="en-IN" sz="1500" kern="1200" dirty="0" smtClean="0">
                          <a:solidFill>
                            <a:schemeClr val="dk1"/>
                          </a:solidFill>
                          <a:effectLst/>
                          <a:latin typeface="+mn-lt"/>
                          <a:ea typeface="+mn-ea"/>
                          <a:cs typeface="+mn-cs"/>
                        </a:rPr>
                        <a:t>         3.Unused tread depth of &gt; 4mm up to 5 mm – 50% of cost of new tyre</a:t>
                      </a:r>
                    </a:p>
                    <a:p>
                      <a:r>
                        <a:rPr lang="en-IN" sz="1500" kern="1200" dirty="0" smtClean="0">
                          <a:solidFill>
                            <a:schemeClr val="dk1"/>
                          </a:solidFill>
                          <a:effectLst/>
                          <a:latin typeface="+mn-lt"/>
                          <a:ea typeface="+mn-ea"/>
                          <a:cs typeface="+mn-cs"/>
                        </a:rPr>
                        <a:t>         4.Unused tread depth of &lt;= 4mm – 25% of cost of new tyre</a:t>
                      </a:r>
                    </a:p>
                    <a:p>
                      <a:pPr marL="285750" indent="-285750">
                        <a:buFont typeface="Arial" pitchFamily="34" charset="0"/>
                        <a:buChar char="•"/>
                      </a:pPr>
                      <a:r>
                        <a:rPr lang="en-IN" sz="1500" kern="1200" dirty="0" smtClean="0">
                          <a:solidFill>
                            <a:schemeClr val="dk1"/>
                          </a:solidFill>
                          <a:effectLst/>
                          <a:latin typeface="+mn-lt"/>
                          <a:ea typeface="+mn-ea"/>
                          <a:cs typeface="+mn-cs"/>
                        </a:rPr>
                        <a:t>This cover is applicable only to the vehicles fitted with tubeless tyres or </a:t>
                      </a:r>
                    </a:p>
                    <a:p>
                      <a:r>
                        <a:rPr lang="en-IN" sz="1500" kern="1200" dirty="0" smtClean="0">
                          <a:solidFill>
                            <a:schemeClr val="dk1"/>
                          </a:solidFill>
                          <a:effectLst/>
                          <a:latin typeface="+mn-lt"/>
                          <a:ea typeface="+mn-ea"/>
                          <a:cs typeface="+mn-cs"/>
                        </a:rPr>
                        <a:t>         Run-flat technology tyres</a:t>
                      </a:r>
                    </a:p>
                    <a:p>
                      <a:r>
                        <a:rPr lang="en-US" sz="1350" kern="1200" dirty="0" smtClean="0">
                          <a:solidFill>
                            <a:schemeClr val="dk1"/>
                          </a:solidFill>
                          <a:effectLst/>
                          <a:latin typeface="+mn-lt"/>
                          <a:ea typeface="+mn-ea"/>
                          <a:cs typeface="+mn-cs"/>
                        </a:rPr>
                        <a:t> </a:t>
                      </a:r>
                      <a:endParaRPr lang="en-IN" sz="1350" kern="1200" dirty="0" smtClean="0">
                        <a:solidFill>
                          <a:schemeClr val="dk1"/>
                        </a:solidFill>
                        <a:effectLst/>
                        <a:latin typeface="+mn-lt"/>
                        <a:ea typeface="+mn-ea"/>
                        <a:cs typeface="+mn-cs"/>
                      </a:endParaRPr>
                    </a:p>
                    <a:p>
                      <a:r>
                        <a:rPr lang="en-US" sz="1350" kern="1200" dirty="0" smtClean="0">
                          <a:solidFill>
                            <a:schemeClr val="dk1"/>
                          </a:solidFill>
                          <a:effectLst/>
                          <a:latin typeface="+mn-lt"/>
                          <a:ea typeface="+mn-ea"/>
                          <a:cs typeface="+mn-cs"/>
                        </a:rPr>
                        <a:t> </a:t>
                      </a:r>
                      <a:endParaRPr lang="en-IN" sz="1350" kern="1200" dirty="0" smtClean="0">
                        <a:solidFill>
                          <a:schemeClr val="dk1"/>
                        </a:solidFill>
                        <a:effectLst/>
                        <a:latin typeface="+mn-lt"/>
                        <a:ea typeface="+mn-ea"/>
                        <a:cs typeface="+mn-cs"/>
                      </a:endParaRPr>
                    </a:p>
                    <a:p>
                      <a:r>
                        <a:rPr lang="en-US" sz="1350" kern="1200" dirty="0" smtClean="0">
                          <a:solidFill>
                            <a:schemeClr val="dk1"/>
                          </a:solidFill>
                          <a:effectLst/>
                          <a:latin typeface="+mn-lt"/>
                          <a:ea typeface="+mn-ea"/>
                          <a:cs typeface="+mn-cs"/>
                        </a:rPr>
                        <a:t> </a:t>
                      </a:r>
                      <a:endParaRPr lang="en-IN" sz="1350" kern="1200" dirty="0" smtClean="0">
                        <a:solidFill>
                          <a:schemeClr val="dk1"/>
                        </a:solidFill>
                        <a:effectLst/>
                        <a:latin typeface="+mn-lt"/>
                        <a:ea typeface="+mn-ea"/>
                        <a:cs typeface="+mn-cs"/>
                      </a:endParaRPr>
                    </a:p>
                    <a:p>
                      <a:r>
                        <a:rPr lang="en-US" sz="1350" kern="1200" dirty="0" smtClean="0">
                          <a:solidFill>
                            <a:schemeClr val="dk1"/>
                          </a:solidFill>
                          <a:effectLst/>
                          <a:latin typeface="+mn-lt"/>
                          <a:ea typeface="+mn-ea"/>
                          <a:cs typeface="+mn-cs"/>
                        </a:rPr>
                        <a:t> </a:t>
                      </a:r>
                      <a:endParaRPr lang="en-IN" sz="1350" kern="1200" dirty="0" smtClean="0">
                        <a:solidFill>
                          <a:schemeClr val="dk1"/>
                        </a:solidFill>
                        <a:effectLst/>
                        <a:latin typeface="+mn-lt"/>
                        <a:ea typeface="+mn-ea"/>
                        <a:cs typeface="+mn-cs"/>
                      </a:endParaRPr>
                    </a:p>
                    <a:p>
                      <a:endParaRPr lang="en-IN" sz="1350" kern="1200" dirty="0">
                        <a:solidFill>
                          <a:schemeClr val="dk1"/>
                        </a:solidFill>
                        <a:effectLst/>
                        <a:latin typeface="+mn-lt"/>
                        <a:ea typeface="+mn-ea"/>
                        <a:cs typeface="+mn-cs"/>
                      </a:endParaRPr>
                    </a:p>
                  </a:txBody>
                  <a:tcPr anchor="ctr"/>
                </a:tc>
                <a:extLst>
                  <a:ext uri="{0D108BD9-81ED-4DB2-BD59-A6C34878D82A}">
                    <a16:rowId xmlns:a16="http://schemas.microsoft.com/office/drawing/2014/main" val="10001"/>
                  </a:ext>
                </a:extLst>
              </a:tr>
            </a:tbl>
          </a:graphicData>
        </a:graphic>
      </p:graphicFrame>
      <p:grpSp>
        <p:nvGrpSpPr>
          <p:cNvPr id="7" name="Group 6"/>
          <p:cNvGrpSpPr/>
          <p:nvPr/>
        </p:nvGrpSpPr>
        <p:grpSpPr>
          <a:xfrm>
            <a:off x="4876800" y="734370"/>
            <a:ext cx="3657600" cy="702000"/>
            <a:chOff x="0" y="0"/>
            <a:chExt cx="3657600" cy="702000"/>
          </a:xfrm>
        </p:grpSpPr>
        <p:sp>
          <p:nvSpPr>
            <p:cNvPr id="8" name="Rounded Rectangle 7"/>
            <p:cNvSpPr/>
            <p:nvPr/>
          </p:nvSpPr>
          <p:spPr>
            <a:xfrm>
              <a:off x="0" y="0"/>
              <a:ext cx="3657600" cy="702000"/>
            </a:xfrm>
            <a:prstGeom prst="roundRect">
              <a:avLst/>
            </a:prstGeom>
            <a:solidFill>
              <a:srgbClr val="FFC000"/>
            </a:solidFill>
            <a:ln>
              <a:solidFill>
                <a:schemeClr val="accent4">
                  <a:lumMod val="75000"/>
                </a:schemeClr>
              </a:solidFill>
            </a:ln>
          </p:spPr>
          <p:style>
            <a:lnRef idx="2">
              <a:scrgbClr r="0" g="0" b="0"/>
            </a:lnRef>
            <a:fillRef idx="1">
              <a:scrgbClr r="0" g="0" b="0"/>
            </a:fillRef>
            <a:effectRef idx="0">
              <a:schemeClr val="accent1">
                <a:hueOff val="0"/>
                <a:satOff val="0"/>
                <a:lumOff val="0"/>
                <a:alphaOff val="0"/>
              </a:schemeClr>
            </a:effectRef>
            <a:fontRef idx="minor">
              <a:schemeClr val="lt1"/>
            </a:fontRef>
          </p:style>
        </p:sp>
        <p:sp>
          <p:nvSpPr>
            <p:cNvPr id="10" name="Rounded Rectangle 4"/>
            <p:cNvSpPr txBox="1"/>
            <p:nvPr/>
          </p:nvSpPr>
          <p:spPr>
            <a:xfrm>
              <a:off x="34269" y="34269"/>
              <a:ext cx="3589062" cy="633462"/>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95250" tIns="95250" rIns="95250" bIns="95250" numCol="1" spcCol="1270" anchor="ctr" anchorCtr="0">
              <a:noAutofit/>
            </a:bodyPr>
            <a:lstStyle/>
            <a:p>
              <a:pPr lvl="0" algn="ctr" defTabSz="1111250" rtl="0">
                <a:lnSpc>
                  <a:spcPct val="90000"/>
                </a:lnSpc>
                <a:spcBef>
                  <a:spcPct val="0"/>
                </a:spcBef>
                <a:spcAft>
                  <a:spcPct val="35000"/>
                </a:spcAft>
              </a:pPr>
              <a:r>
                <a:rPr lang="en-GB" sz="2500" b="0" kern="1200" noProof="0" dirty="0" smtClean="0">
                  <a:solidFill>
                    <a:schemeClr val="accent5">
                      <a:lumMod val="75000"/>
                    </a:schemeClr>
                  </a:solidFill>
                </a:rPr>
                <a:t>Motor Add </a:t>
              </a:r>
              <a:r>
                <a:rPr lang="en-GB" sz="2500" b="0" kern="1200" noProof="0" dirty="0" err="1" smtClean="0">
                  <a:solidFill>
                    <a:schemeClr val="accent5">
                      <a:lumMod val="75000"/>
                    </a:schemeClr>
                  </a:solidFill>
                </a:rPr>
                <a:t>Ons</a:t>
              </a:r>
              <a:endParaRPr lang="en-GB" sz="2500" b="0" kern="1200" noProof="0" dirty="0">
                <a:solidFill>
                  <a:schemeClr val="accent5">
                    <a:lumMod val="75000"/>
                  </a:schemeClr>
                </a:solidFill>
              </a:endParaRPr>
            </a:p>
          </p:txBody>
        </p:sp>
      </p:grpSp>
      <p:sp>
        <p:nvSpPr>
          <p:cNvPr id="11" name="Rectangle 1"/>
          <p:cNvSpPr>
            <a:spLocks noChangeArrowheads="1"/>
          </p:cNvSpPr>
          <p:nvPr/>
        </p:nvSpPr>
        <p:spPr bwMode="auto">
          <a:xfrm>
            <a:off x="69850" y="6934200"/>
            <a:ext cx="9144000" cy="642938"/>
          </a:xfrm>
          <a:prstGeom prst="rect">
            <a:avLst/>
          </a:prstGeom>
          <a:solidFill>
            <a:srgbClr val="FFC000"/>
          </a:solidFill>
          <a:ln w="9525">
            <a:noFill/>
            <a:round/>
            <a:headEnd/>
            <a:tailEnd/>
          </a:ln>
          <a:effectLst/>
        </p:spPr>
        <p:txBody>
          <a:bodyPr wrap="none" lIns="82954" tIns="41477" rIns="82954" bIns="41477"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IN" sz="1800" i="0" u="none" strike="noStrike" kern="0" normalizeH="0" baseline="0" noProof="0" dirty="0" smtClean="0">
                <a:ln w="0"/>
                <a:effectLst>
                  <a:outerShdw blurRad="38100" dist="19050" dir="2700000" algn="tl" rotWithShape="0">
                    <a:schemeClr val="dk1">
                      <a:alpha val="40000"/>
                    </a:schemeClr>
                  </a:outerShdw>
                </a:effectLst>
                <a:uLnTx/>
                <a:uFillTx/>
                <a:latin typeface="Calibri"/>
                <a:cs typeface="Arial" panose="020B0604020202020204" pitchFamily="34" charset="0"/>
              </a:rPr>
              <a:t>UNITED INDIA INSURANCE COMPANY LIMITED</a:t>
            </a:r>
            <a:endParaRPr kumimoji="0" lang="en-IN" sz="1800" i="0" u="none" strike="noStrike" kern="0" normalizeH="0" baseline="0" noProof="0" dirty="0">
              <a:ln w="0"/>
              <a:effectLst>
                <a:outerShdw blurRad="38100" dist="19050" dir="2700000" algn="tl" rotWithShape="0">
                  <a:schemeClr val="dk1">
                    <a:alpha val="40000"/>
                  </a:schemeClr>
                </a:outerShdw>
              </a:effectLst>
              <a:uLnTx/>
              <a:uFillTx/>
              <a:latin typeface="Calibri"/>
              <a:cs typeface="Arial" panose="020B0604020202020204" pitchFamily="34" charset="0"/>
            </a:endParaRPr>
          </a:p>
        </p:txBody>
      </p:sp>
      <p:pic>
        <p:nvPicPr>
          <p:cNvPr id="1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9850" y="6934200"/>
            <a:ext cx="858838" cy="554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spTree>
    <p:extLst>
      <p:ext uri="{BB962C8B-B14F-4D97-AF65-F5344CB8AC3E}">
        <p14:creationId xmlns:p14="http://schemas.microsoft.com/office/powerpoint/2010/main" val="54249351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motor.jpg"/>
          <p:cNvPicPr>
            <a:picLocks noChangeAspect="1"/>
          </p:cNvPicPr>
          <p:nvPr/>
        </p:nvPicPr>
        <p:blipFill>
          <a:blip r:embed="rId2" cstate="print">
            <a:duotone>
              <a:schemeClr val="accent1">
                <a:shade val="45000"/>
                <a:satMod val="135000"/>
              </a:schemeClr>
              <a:prstClr val="white"/>
            </a:duotone>
            <a:lum contrast="2000"/>
          </a:blip>
          <a:stretch>
            <a:fillRect/>
          </a:stretch>
        </p:blipFill>
        <p:spPr>
          <a:xfrm>
            <a:off x="457200" y="228600"/>
            <a:ext cx="8229600" cy="1219200"/>
          </a:xfrm>
          <a:prstGeom prst="rect">
            <a:avLst/>
          </a:prstGeom>
          <a:ln>
            <a:solidFill>
              <a:schemeClr val="bg1"/>
            </a:solidFill>
          </a:ln>
          <a:effectLst>
            <a:glow rad="101600">
              <a:schemeClr val="bg2">
                <a:lumMod val="90000"/>
                <a:alpha val="60000"/>
              </a:schemeClr>
            </a:glow>
            <a:reflection blurRad="6350" stA="50000" endA="300" endPos="55000" dir="5400000" sy="-100000" algn="bl" rotWithShape="0"/>
          </a:effectLst>
        </p:spPr>
      </p:pic>
      <p:graphicFrame>
        <p:nvGraphicFramePr>
          <p:cNvPr id="5" name="Table 4"/>
          <p:cNvGraphicFramePr>
            <a:graphicFrameLocks noGrp="1"/>
          </p:cNvGraphicFramePr>
          <p:nvPr>
            <p:extLst>
              <p:ext uri="{D42A27DB-BD31-4B8C-83A1-F6EECF244321}">
                <p14:modId xmlns:p14="http://schemas.microsoft.com/office/powerpoint/2010/main" val="80605070"/>
              </p:ext>
            </p:extLst>
          </p:nvPr>
        </p:nvGraphicFramePr>
        <p:xfrm>
          <a:off x="457200" y="1544161"/>
          <a:ext cx="8229600" cy="4998720"/>
        </p:xfrm>
        <a:graphic>
          <a:graphicData uri="http://schemas.openxmlformats.org/drawingml/2006/table">
            <a:tbl>
              <a:tblPr firstRow="1" bandRow="1">
                <a:tableStyleId>{5C22544A-7EE6-4342-B048-85BDC9FD1C3A}</a:tableStyleId>
              </a:tblPr>
              <a:tblGrid>
                <a:gridCol w="8229600">
                  <a:extLst>
                    <a:ext uri="{9D8B030D-6E8A-4147-A177-3AD203B41FA5}">
                      <a16:colId xmlns:a16="http://schemas.microsoft.com/office/drawing/2014/main" val="20000"/>
                    </a:ext>
                  </a:extLst>
                </a:gridCol>
              </a:tblGrid>
              <a:tr h="519545">
                <a:tc>
                  <a:txBody>
                    <a:bodyPr/>
                    <a:lstStyle/>
                    <a:p>
                      <a:pPr algn="ctr">
                        <a:lnSpc>
                          <a:spcPct val="150000"/>
                        </a:lnSpc>
                      </a:pPr>
                      <a:r>
                        <a:rPr lang="en-US" sz="2400" b="0" dirty="0" smtClean="0">
                          <a:solidFill>
                            <a:schemeClr val="accent5">
                              <a:lumMod val="75000"/>
                            </a:schemeClr>
                          </a:solidFill>
                          <a:latin typeface="Calibri" pitchFamily="34" charset="0"/>
                          <a:cs typeface="Calibri" pitchFamily="34" charset="0"/>
                        </a:rPr>
                        <a:t>1.Nil</a:t>
                      </a:r>
                      <a:r>
                        <a:rPr lang="en-US" sz="2400" b="0" baseline="0" dirty="0" smtClean="0">
                          <a:solidFill>
                            <a:schemeClr val="accent5">
                              <a:lumMod val="75000"/>
                            </a:schemeClr>
                          </a:solidFill>
                          <a:latin typeface="Calibri" pitchFamily="34" charset="0"/>
                          <a:cs typeface="Calibri" pitchFamily="34" charset="0"/>
                        </a:rPr>
                        <a:t> Depreciation without Excess</a:t>
                      </a:r>
                      <a:endParaRPr lang="en-US" sz="2400" b="0" dirty="0">
                        <a:solidFill>
                          <a:schemeClr val="accent5">
                            <a:lumMod val="75000"/>
                          </a:schemeClr>
                        </a:solidFill>
                        <a:latin typeface="Calibri" pitchFamily="34" charset="0"/>
                        <a:cs typeface="Calibri" pitchFamily="34" charset="0"/>
                      </a:endParaRPr>
                    </a:p>
                  </a:txBody>
                  <a:tcPr anchor="ctr">
                    <a:solidFill>
                      <a:srgbClr val="FFC000"/>
                    </a:solidFill>
                  </a:tcPr>
                </a:tc>
                <a:extLst>
                  <a:ext uri="{0D108BD9-81ED-4DB2-BD59-A6C34878D82A}">
                    <a16:rowId xmlns:a16="http://schemas.microsoft.com/office/drawing/2014/main" val="10000"/>
                  </a:ext>
                </a:extLst>
              </a:tr>
              <a:tr h="3823855">
                <a:tc>
                  <a:txBody>
                    <a:bodyPr/>
                    <a:lstStyle/>
                    <a:p>
                      <a:pPr marL="58738" indent="0">
                        <a:lnSpc>
                          <a:spcPct val="100000"/>
                        </a:lnSpc>
                      </a:pPr>
                      <a:r>
                        <a:rPr lang="en-US" sz="2000" b="1" dirty="0" smtClean="0">
                          <a:latin typeface="Calibri" pitchFamily="34" charset="0"/>
                          <a:cs typeface="Calibri" pitchFamily="34" charset="0"/>
                        </a:rPr>
                        <a:t>SCOPE</a:t>
                      </a:r>
                      <a:r>
                        <a:rPr lang="en-US" sz="2000" b="0" dirty="0" smtClean="0">
                          <a:latin typeface="Calibri" pitchFamily="34" charset="0"/>
                          <a:cs typeface="Calibri" pitchFamily="34" charset="0"/>
                        </a:rPr>
                        <a:t> – All</a:t>
                      </a:r>
                      <a:r>
                        <a:rPr lang="en-US" sz="2000" b="0" baseline="0" dirty="0" smtClean="0">
                          <a:latin typeface="Calibri" pitchFamily="34" charset="0"/>
                          <a:cs typeface="Calibri" pitchFamily="34" charset="0"/>
                        </a:rPr>
                        <a:t> class of Vehicle except Sect E F &amp; G of IMT 2002</a:t>
                      </a:r>
                    </a:p>
                    <a:p>
                      <a:pPr marL="58738" indent="0">
                        <a:lnSpc>
                          <a:spcPct val="100000"/>
                        </a:lnSpc>
                      </a:pPr>
                      <a:endParaRPr lang="en-US" sz="2000" b="0" baseline="0" dirty="0" smtClean="0">
                        <a:latin typeface="Calibri" pitchFamily="34" charset="0"/>
                        <a:cs typeface="Calibri" pitchFamily="34" charset="0"/>
                      </a:endParaRPr>
                    </a:p>
                    <a:p>
                      <a:pPr marL="58738" indent="0">
                        <a:lnSpc>
                          <a:spcPct val="100000"/>
                        </a:lnSpc>
                      </a:pPr>
                      <a:r>
                        <a:rPr lang="en-US" sz="2000" b="1" baseline="0" dirty="0" smtClean="0">
                          <a:latin typeface="Calibri" pitchFamily="34" charset="0"/>
                          <a:cs typeface="Calibri" pitchFamily="34" charset="0"/>
                        </a:rPr>
                        <a:t>RISK COVERED </a:t>
                      </a:r>
                      <a:r>
                        <a:rPr lang="en-US" sz="2000" b="0" baseline="0" dirty="0" smtClean="0">
                          <a:latin typeface="Calibri" pitchFamily="34" charset="0"/>
                          <a:cs typeface="Calibri" pitchFamily="34" charset="0"/>
                        </a:rPr>
                        <a:t>–  Deduction for depreciation is waived of on parts for partial loss claims.</a:t>
                      </a:r>
                    </a:p>
                    <a:p>
                      <a:pPr marL="58738" indent="0">
                        <a:lnSpc>
                          <a:spcPct val="100000"/>
                        </a:lnSpc>
                      </a:pPr>
                      <a:endParaRPr lang="en-US" sz="2000" b="0" baseline="0" dirty="0" smtClean="0">
                        <a:latin typeface="Calibri" pitchFamily="34" charset="0"/>
                        <a:cs typeface="Calibri" pitchFamily="34" charset="0"/>
                      </a:endParaRPr>
                    </a:p>
                    <a:p>
                      <a:pPr marL="58738" indent="0">
                        <a:lnSpc>
                          <a:spcPct val="100000"/>
                        </a:lnSpc>
                      </a:pPr>
                      <a:r>
                        <a:rPr lang="en-US" sz="2000" b="1" baseline="0" dirty="0" smtClean="0">
                          <a:latin typeface="Calibri" pitchFamily="34" charset="0"/>
                          <a:cs typeface="Calibri" pitchFamily="34" charset="0"/>
                        </a:rPr>
                        <a:t>PREMIUM RATES</a:t>
                      </a:r>
                      <a:r>
                        <a:rPr lang="en-US" sz="2000" b="0" baseline="0" dirty="0" smtClean="0">
                          <a:latin typeface="Calibri" pitchFamily="34" charset="0"/>
                          <a:cs typeface="Calibri" pitchFamily="34" charset="0"/>
                        </a:rPr>
                        <a:t>: on erstwhile tariff</a:t>
                      </a:r>
                    </a:p>
                    <a:p>
                      <a:pPr marL="58738" indent="0">
                        <a:lnSpc>
                          <a:spcPct val="100000"/>
                        </a:lnSpc>
                      </a:pPr>
                      <a:endParaRPr lang="en-US" sz="2000" b="0" baseline="0" dirty="0" smtClean="0">
                        <a:latin typeface="Calibri" pitchFamily="34" charset="0"/>
                        <a:cs typeface="Calibri" pitchFamily="34" charset="0"/>
                      </a:endParaRPr>
                    </a:p>
                    <a:p>
                      <a:pPr marL="58738" indent="0">
                        <a:lnSpc>
                          <a:spcPct val="100000"/>
                        </a:lnSpc>
                      </a:pPr>
                      <a:r>
                        <a:rPr lang="en-US" sz="2000" b="0" baseline="0" dirty="0" smtClean="0">
                          <a:latin typeface="Calibri" pitchFamily="34" charset="0"/>
                          <a:cs typeface="Calibri" pitchFamily="34" charset="0"/>
                        </a:rPr>
                        <a:t>For Private Car and Two Wheeler:</a:t>
                      </a:r>
                    </a:p>
                    <a:p>
                      <a:pPr marL="401638" marR="0" indent="-342900" algn="l" defTabSz="6858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IN" sz="2000" b="0" dirty="0" smtClean="0"/>
                        <a:t>New &amp; up to 1 year age of vehicle – 10%</a:t>
                      </a:r>
                    </a:p>
                    <a:p>
                      <a:pPr marL="401638" marR="0" indent="-342900" algn="l" defTabSz="6858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IN" sz="2000" b="0" dirty="0" smtClean="0"/>
                        <a:t>Exceeding 1 year but not exceeding 2 years – 20%</a:t>
                      </a:r>
                    </a:p>
                    <a:p>
                      <a:pPr marL="401638" marR="0" indent="-342900" algn="l" defTabSz="6858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IN" sz="2000" b="0" dirty="0" smtClean="0"/>
                        <a:t>Exceeding 2 year but not exceeding 5 years – 30%</a:t>
                      </a:r>
                    </a:p>
                    <a:p>
                      <a:pPr marL="401638" marR="0" indent="-342900" algn="l" defTabSz="6858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IN" sz="2000" b="0" dirty="0" smtClean="0"/>
                        <a:t>Exceeding 5 year but not exceeding 7 years – 40% ( Accrued NCB – 25 % for Renewal and 35 % for Rollover )</a:t>
                      </a:r>
                    </a:p>
                    <a:p>
                      <a:pPr marL="58738" indent="0">
                        <a:lnSpc>
                          <a:spcPct val="100000"/>
                        </a:lnSpc>
                      </a:pPr>
                      <a:endParaRPr lang="en-US" sz="2000" b="0" dirty="0" smtClean="0">
                        <a:latin typeface="Calibri" pitchFamily="34" charset="0"/>
                        <a:cs typeface="Calibri" pitchFamily="34" charset="0"/>
                      </a:endParaRPr>
                    </a:p>
                  </a:txBody>
                  <a:tcPr anchor="ctr"/>
                </a:tc>
                <a:extLst>
                  <a:ext uri="{0D108BD9-81ED-4DB2-BD59-A6C34878D82A}">
                    <a16:rowId xmlns:a16="http://schemas.microsoft.com/office/drawing/2014/main" val="10001"/>
                  </a:ext>
                </a:extLst>
              </a:tr>
            </a:tbl>
          </a:graphicData>
        </a:graphic>
      </p:graphicFrame>
      <p:grpSp>
        <p:nvGrpSpPr>
          <p:cNvPr id="7" name="Group 6"/>
          <p:cNvGrpSpPr/>
          <p:nvPr/>
        </p:nvGrpSpPr>
        <p:grpSpPr>
          <a:xfrm>
            <a:off x="4876800" y="734370"/>
            <a:ext cx="3657600" cy="702000"/>
            <a:chOff x="0" y="0"/>
            <a:chExt cx="3657600" cy="702000"/>
          </a:xfrm>
        </p:grpSpPr>
        <p:sp>
          <p:nvSpPr>
            <p:cNvPr id="8" name="Rounded Rectangle 7"/>
            <p:cNvSpPr/>
            <p:nvPr/>
          </p:nvSpPr>
          <p:spPr>
            <a:xfrm>
              <a:off x="0" y="0"/>
              <a:ext cx="3657600" cy="702000"/>
            </a:xfrm>
            <a:prstGeom prst="roundRect">
              <a:avLst/>
            </a:prstGeom>
            <a:solidFill>
              <a:srgbClr val="FFC000"/>
            </a:solidFill>
            <a:ln>
              <a:solidFill>
                <a:schemeClr val="accent4">
                  <a:lumMod val="75000"/>
                </a:schemeClr>
              </a:solidFill>
            </a:ln>
          </p:spPr>
          <p:style>
            <a:lnRef idx="2">
              <a:scrgbClr r="0" g="0" b="0"/>
            </a:lnRef>
            <a:fillRef idx="1">
              <a:scrgbClr r="0" g="0" b="0"/>
            </a:fillRef>
            <a:effectRef idx="0">
              <a:schemeClr val="accent1">
                <a:hueOff val="0"/>
                <a:satOff val="0"/>
                <a:lumOff val="0"/>
                <a:alphaOff val="0"/>
              </a:schemeClr>
            </a:effectRef>
            <a:fontRef idx="minor">
              <a:schemeClr val="lt1"/>
            </a:fontRef>
          </p:style>
        </p:sp>
        <p:sp>
          <p:nvSpPr>
            <p:cNvPr id="10" name="Rounded Rectangle 4"/>
            <p:cNvSpPr txBox="1"/>
            <p:nvPr/>
          </p:nvSpPr>
          <p:spPr>
            <a:xfrm>
              <a:off x="34269" y="34269"/>
              <a:ext cx="3589062" cy="633462"/>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95250" tIns="95250" rIns="95250" bIns="95250" numCol="1" spcCol="1270" anchor="ctr" anchorCtr="0">
              <a:noAutofit/>
            </a:bodyPr>
            <a:lstStyle/>
            <a:p>
              <a:pPr lvl="0" algn="ctr" defTabSz="1111250" rtl="0">
                <a:lnSpc>
                  <a:spcPct val="90000"/>
                </a:lnSpc>
                <a:spcBef>
                  <a:spcPct val="0"/>
                </a:spcBef>
                <a:spcAft>
                  <a:spcPct val="35000"/>
                </a:spcAft>
              </a:pPr>
              <a:r>
                <a:rPr lang="en-GB" sz="2500" b="0" kern="1200" noProof="0" dirty="0" smtClean="0">
                  <a:solidFill>
                    <a:schemeClr val="accent5">
                      <a:lumMod val="75000"/>
                    </a:schemeClr>
                  </a:solidFill>
                </a:rPr>
                <a:t>Motor Add </a:t>
              </a:r>
              <a:r>
                <a:rPr lang="en-GB" sz="2500" b="0" kern="1200" noProof="0" dirty="0" err="1" smtClean="0">
                  <a:solidFill>
                    <a:schemeClr val="accent5">
                      <a:lumMod val="75000"/>
                    </a:schemeClr>
                  </a:solidFill>
                </a:rPr>
                <a:t>Ons</a:t>
              </a:r>
              <a:endParaRPr lang="en-GB" sz="2500" b="0" kern="1200" noProof="0" dirty="0">
                <a:solidFill>
                  <a:schemeClr val="accent5">
                    <a:lumMod val="75000"/>
                  </a:schemeClr>
                </a:solidFill>
              </a:endParaRPr>
            </a:p>
          </p:txBody>
        </p:sp>
      </p:grpSp>
      <p:sp>
        <p:nvSpPr>
          <p:cNvPr id="11" name="Rectangle 1"/>
          <p:cNvSpPr>
            <a:spLocks noChangeArrowheads="1"/>
          </p:cNvSpPr>
          <p:nvPr/>
        </p:nvSpPr>
        <p:spPr bwMode="auto">
          <a:xfrm>
            <a:off x="0" y="6215062"/>
            <a:ext cx="9144000" cy="642938"/>
          </a:xfrm>
          <a:prstGeom prst="rect">
            <a:avLst/>
          </a:prstGeom>
          <a:solidFill>
            <a:srgbClr val="FFC000"/>
          </a:solidFill>
          <a:ln w="9525">
            <a:noFill/>
            <a:round/>
            <a:headEnd/>
            <a:tailEnd/>
          </a:ln>
          <a:effectLst/>
        </p:spPr>
        <p:txBody>
          <a:bodyPr wrap="none" lIns="82954" tIns="41477" rIns="82954" bIns="41477"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IN" sz="1800" i="0" u="none" strike="noStrike" kern="0" normalizeH="0" baseline="0" noProof="0" dirty="0" smtClean="0">
                <a:ln w="0"/>
                <a:effectLst>
                  <a:outerShdw blurRad="38100" dist="19050" dir="2700000" algn="tl" rotWithShape="0">
                    <a:schemeClr val="dk1">
                      <a:alpha val="40000"/>
                    </a:schemeClr>
                  </a:outerShdw>
                </a:effectLst>
                <a:uLnTx/>
                <a:uFillTx/>
                <a:latin typeface="Calibri"/>
                <a:cs typeface="Arial" panose="020B0604020202020204" pitchFamily="34" charset="0"/>
              </a:rPr>
              <a:t>UNITED INDIA INSURANCE COMPANY LIMITED</a:t>
            </a:r>
            <a:endParaRPr kumimoji="0" lang="en-IN" sz="1800" i="0" u="none" strike="noStrike" kern="0" normalizeH="0" baseline="0" noProof="0" dirty="0">
              <a:ln w="0"/>
              <a:effectLst>
                <a:outerShdw blurRad="38100" dist="19050" dir="2700000" algn="tl" rotWithShape="0">
                  <a:schemeClr val="dk1">
                    <a:alpha val="40000"/>
                  </a:schemeClr>
                </a:outerShdw>
              </a:effectLst>
              <a:uLnTx/>
              <a:uFillTx/>
              <a:latin typeface="Calibri"/>
              <a:cs typeface="Arial" panose="020B0604020202020204" pitchFamily="34" charset="0"/>
            </a:endParaRPr>
          </a:p>
        </p:txBody>
      </p:sp>
      <p:pic>
        <p:nvPicPr>
          <p:cNvPr id="1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9850" y="6265862"/>
            <a:ext cx="858838" cy="554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motor.jpg"/>
          <p:cNvPicPr>
            <a:picLocks noChangeAspect="1"/>
          </p:cNvPicPr>
          <p:nvPr/>
        </p:nvPicPr>
        <p:blipFill>
          <a:blip r:embed="rId3" cstate="print">
            <a:duotone>
              <a:schemeClr val="accent1">
                <a:shade val="45000"/>
                <a:satMod val="135000"/>
              </a:schemeClr>
              <a:prstClr val="white"/>
            </a:duotone>
            <a:lum contrast="2000"/>
          </a:blip>
          <a:stretch>
            <a:fillRect/>
          </a:stretch>
        </p:blipFill>
        <p:spPr>
          <a:xfrm>
            <a:off x="457200" y="228600"/>
            <a:ext cx="8229600" cy="1219200"/>
          </a:xfrm>
          <a:prstGeom prst="rect">
            <a:avLst/>
          </a:prstGeom>
          <a:ln>
            <a:solidFill>
              <a:schemeClr val="bg1"/>
            </a:solidFill>
          </a:ln>
          <a:effectLst>
            <a:glow rad="101600">
              <a:schemeClr val="bg2">
                <a:lumMod val="90000"/>
                <a:alpha val="60000"/>
              </a:schemeClr>
            </a:glow>
            <a:reflection blurRad="6350" stA="50000" endA="300" endPos="55000" dir="5400000" sy="-100000" algn="bl" rotWithShape="0"/>
          </a:effectLst>
        </p:spPr>
      </p:pic>
      <p:graphicFrame>
        <p:nvGraphicFramePr>
          <p:cNvPr id="5" name="Table 4"/>
          <p:cNvGraphicFramePr>
            <a:graphicFrameLocks noGrp="1"/>
          </p:cNvGraphicFramePr>
          <p:nvPr>
            <p:extLst>
              <p:ext uri="{D42A27DB-BD31-4B8C-83A1-F6EECF244321}">
                <p14:modId xmlns:p14="http://schemas.microsoft.com/office/powerpoint/2010/main" val="2215819662"/>
              </p:ext>
            </p:extLst>
          </p:nvPr>
        </p:nvGraphicFramePr>
        <p:xfrm>
          <a:off x="457200" y="1676400"/>
          <a:ext cx="8229600" cy="762000"/>
        </p:xfrm>
        <a:graphic>
          <a:graphicData uri="http://schemas.openxmlformats.org/drawingml/2006/table">
            <a:tbl>
              <a:tblPr firstRow="1" bandRow="1">
                <a:tableStyleId>{5C22544A-7EE6-4342-B048-85BDC9FD1C3A}</a:tableStyleId>
              </a:tblPr>
              <a:tblGrid>
                <a:gridCol w="8229600">
                  <a:extLst>
                    <a:ext uri="{9D8B030D-6E8A-4147-A177-3AD203B41FA5}">
                      <a16:colId xmlns:a16="http://schemas.microsoft.com/office/drawing/2014/main" val="20000"/>
                    </a:ext>
                  </a:extLst>
                </a:gridCol>
              </a:tblGrid>
              <a:tr h="762000">
                <a:tc>
                  <a:txBody>
                    <a:bodyPr/>
                    <a:lstStyle/>
                    <a:p>
                      <a:pPr algn="ctr">
                        <a:lnSpc>
                          <a:spcPct val="150000"/>
                        </a:lnSpc>
                      </a:pPr>
                      <a:r>
                        <a:rPr lang="en-US" sz="2400" b="0" dirty="0" err="1" smtClean="0">
                          <a:solidFill>
                            <a:schemeClr val="accent5">
                              <a:lumMod val="75000"/>
                            </a:schemeClr>
                          </a:solidFill>
                          <a:latin typeface="Calibri" pitchFamily="34" charset="0"/>
                          <a:cs typeface="Calibri" pitchFamily="34" charset="0"/>
                        </a:rPr>
                        <a:t>Tyre</a:t>
                      </a:r>
                      <a:r>
                        <a:rPr lang="en-US" sz="2400" b="0" dirty="0" smtClean="0">
                          <a:solidFill>
                            <a:schemeClr val="accent5">
                              <a:lumMod val="75000"/>
                            </a:schemeClr>
                          </a:solidFill>
                          <a:latin typeface="Calibri" pitchFamily="34" charset="0"/>
                          <a:cs typeface="Calibri" pitchFamily="34" charset="0"/>
                        </a:rPr>
                        <a:t> and Rim</a:t>
                      </a:r>
                      <a:r>
                        <a:rPr lang="en-US" sz="2400" b="0" baseline="0" dirty="0" smtClean="0">
                          <a:solidFill>
                            <a:schemeClr val="accent5">
                              <a:lumMod val="75000"/>
                            </a:schemeClr>
                          </a:solidFill>
                          <a:latin typeface="Calibri" pitchFamily="34" charset="0"/>
                          <a:cs typeface="Calibri" pitchFamily="34" charset="0"/>
                        </a:rPr>
                        <a:t> Protect – Premium rating</a:t>
                      </a:r>
                      <a:endParaRPr lang="en-US" sz="2400" b="0" dirty="0">
                        <a:solidFill>
                          <a:schemeClr val="accent5">
                            <a:lumMod val="75000"/>
                          </a:schemeClr>
                        </a:solidFill>
                        <a:latin typeface="Calibri" pitchFamily="34" charset="0"/>
                        <a:cs typeface="Calibri" pitchFamily="34" charset="0"/>
                      </a:endParaRPr>
                    </a:p>
                  </a:txBody>
                  <a:tcPr anchor="ctr">
                    <a:solidFill>
                      <a:srgbClr val="FFC000"/>
                    </a:solidFill>
                  </a:tcPr>
                </a:tc>
                <a:extLst>
                  <a:ext uri="{0D108BD9-81ED-4DB2-BD59-A6C34878D82A}">
                    <a16:rowId xmlns:a16="http://schemas.microsoft.com/office/drawing/2014/main" val="10000"/>
                  </a:ext>
                </a:extLst>
              </a:tr>
            </a:tbl>
          </a:graphicData>
        </a:graphic>
      </p:graphicFrame>
      <p:grpSp>
        <p:nvGrpSpPr>
          <p:cNvPr id="7" name="Group 6"/>
          <p:cNvGrpSpPr/>
          <p:nvPr/>
        </p:nvGrpSpPr>
        <p:grpSpPr>
          <a:xfrm>
            <a:off x="4876800" y="734370"/>
            <a:ext cx="3657600" cy="702000"/>
            <a:chOff x="0" y="0"/>
            <a:chExt cx="3657600" cy="702000"/>
          </a:xfrm>
        </p:grpSpPr>
        <p:sp>
          <p:nvSpPr>
            <p:cNvPr id="8" name="Rounded Rectangle 7"/>
            <p:cNvSpPr/>
            <p:nvPr/>
          </p:nvSpPr>
          <p:spPr>
            <a:xfrm>
              <a:off x="0" y="0"/>
              <a:ext cx="3657600" cy="702000"/>
            </a:xfrm>
            <a:prstGeom prst="roundRect">
              <a:avLst/>
            </a:prstGeom>
            <a:solidFill>
              <a:srgbClr val="FFC000"/>
            </a:solidFill>
            <a:ln>
              <a:solidFill>
                <a:schemeClr val="accent4">
                  <a:lumMod val="75000"/>
                </a:schemeClr>
              </a:solidFill>
            </a:ln>
          </p:spPr>
          <p:style>
            <a:lnRef idx="2">
              <a:scrgbClr r="0" g="0" b="0"/>
            </a:lnRef>
            <a:fillRef idx="1">
              <a:scrgbClr r="0" g="0" b="0"/>
            </a:fillRef>
            <a:effectRef idx="0">
              <a:schemeClr val="accent1">
                <a:hueOff val="0"/>
                <a:satOff val="0"/>
                <a:lumOff val="0"/>
                <a:alphaOff val="0"/>
              </a:schemeClr>
            </a:effectRef>
            <a:fontRef idx="minor">
              <a:schemeClr val="lt1"/>
            </a:fontRef>
          </p:style>
        </p:sp>
        <p:sp>
          <p:nvSpPr>
            <p:cNvPr id="10" name="Rounded Rectangle 4"/>
            <p:cNvSpPr txBox="1"/>
            <p:nvPr/>
          </p:nvSpPr>
          <p:spPr>
            <a:xfrm>
              <a:off x="34269" y="34269"/>
              <a:ext cx="3589062" cy="633462"/>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95250" tIns="95250" rIns="95250" bIns="95250" numCol="1" spcCol="1270" anchor="ctr" anchorCtr="0">
              <a:noAutofit/>
            </a:bodyPr>
            <a:lstStyle/>
            <a:p>
              <a:pPr lvl="0" algn="ctr" defTabSz="1111250" rtl="0">
                <a:lnSpc>
                  <a:spcPct val="90000"/>
                </a:lnSpc>
                <a:spcBef>
                  <a:spcPct val="0"/>
                </a:spcBef>
                <a:spcAft>
                  <a:spcPct val="35000"/>
                </a:spcAft>
              </a:pPr>
              <a:r>
                <a:rPr lang="en-GB" sz="2500" b="0" kern="1200" noProof="0" dirty="0" smtClean="0">
                  <a:solidFill>
                    <a:schemeClr val="accent5">
                      <a:lumMod val="75000"/>
                    </a:schemeClr>
                  </a:solidFill>
                </a:rPr>
                <a:t>Motor Add </a:t>
              </a:r>
              <a:r>
                <a:rPr lang="en-GB" sz="2500" b="0" kern="1200" noProof="0" dirty="0" err="1" smtClean="0">
                  <a:solidFill>
                    <a:schemeClr val="accent5">
                      <a:lumMod val="75000"/>
                    </a:schemeClr>
                  </a:solidFill>
                </a:rPr>
                <a:t>Ons</a:t>
              </a:r>
              <a:endParaRPr lang="en-GB" sz="2500" b="0" kern="1200" noProof="0" dirty="0">
                <a:solidFill>
                  <a:schemeClr val="accent5">
                    <a:lumMod val="75000"/>
                  </a:schemeClr>
                </a:solidFill>
              </a:endParaRPr>
            </a:p>
          </p:txBody>
        </p:sp>
      </p:grpSp>
      <p:sp>
        <p:nvSpPr>
          <p:cNvPr id="11" name="Rectangle 1"/>
          <p:cNvSpPr>
            <a:spLocks noChangeArrowheads="1"/>
          </p:cNvSpPr>
          <p:nvPr/>
        </p:nvSpPr>
        <p:spPr bwMode="auto">
          <a:xfrm>
            <a:off x="0" y="6393602"/>
            <a:ext cx="9144000" cy="642938"/>
          </a:xfrm>
          <a:prstGeom prst="rect">
            <a:avLst/>
          </a:prstGeom>
          <a:solidFill>
            <a:srgbClr val="FFC000"/>
          </a:solidFill>
          <a:ln w="9525">
            <a:noFill/>
            <a:round/>
            <a:headEnd/>
            <a:tailEnd/>
          </a:ln>
          <a:effectLst/>
        </p:spPr>
        <p:txBody>
          <a:bodyPr wrap="none" lIns="82954" tIns="41477" rIns="82954" bIns="41477"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IN" sz="1800" i="0" u="none" strike="noStrike" kern="0" normalizeH="0" baseline="0" noProof="0" dirty="0" smtClean="0">
                <a:ln w="0"/>
                <a:effectLst>
                  <a:outerShdw blurRad="38100" dist="19050" dir="2700000" algn="tl" rotWithShape="0">
                    <a:schemeClr val="dk1">
                      <a:alpha val="40000"/>
                    </a:schemeClr>
                  </a:outerShdw>
                </a:effectLst>
                <a:uLnTx/>
                <a:uFillTx/>
                <a:latin typeface="Calibri"/>
                <a:cs typeface="Arial" panose="020B0604020202020204" pitchFamily="34" charset="0"/>
              </a:rPr>
              <a:t>UNITED INDIA INSURANCE COMPANY LIMITED</a:t>
            </a:r>
            <a:endParaRPr kumimoji="0" lang="en-IN" sz="1800" i="0" u="none" strike="noStrike" kern="0" normalizeH="0" baseline="0" noProof="0" dirty="0">
              <a:ln w="0"/>
              <a:effectLst>
                <a:outerShdw blurRad="38100" dist="19050" dir="2700000" algn="tl" rotWithShape="0">
                  <a:schemeClr val="dk1">
                    <a:alpha val="40000"/>
                  </a:schemeClr>
                </a:outerShdw>
              </a:effectLst>
              <a:uLnTx/>
              <a:uFillTx/>
              <a:latin typeface="Calibri"/>
              <a:cs typeface="Arial" panose="020B0604020202020204" pitchFamily="34" charset="0"/>
            </a:endParaRPr>
          </a:p>
        </p:txBody>
      </p:sp>
      <p:pic>
        <p:nvPicPr>
          <p:cNvPr id="12"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04800" y="6491465"/>
            <a:ext cx="858838" cy="554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graphicFrame>
        <p:nvGraphicFramePr>
          <p:cNvPr id="2" name="Object 1"/>
          <p:cNvGraphicFramePr>
            <a:graphicFrameLocks noChangeAspect="1"/>
          </p:cNvGraphicFramePr>
          <p:nvPr>
            <p:extLst>
              <p:ext uri="{D42A27DB-BD31-4B8C-83A1-F6EECF244321}">
                <p14:modId xmlns:p14="http://schemas.microsoft.com/office/powerpoint/2010/main" val="1163387428"/>
              </p:ext>
            </p:extLst>
          </p:nvPr>
        </p:nvGraphicFramePr>
        <p:xfrm>
          <a:off x="1371600" y="3013502"/>
          <a:ext cx="6493470" cy="3158698"/>
        </p:xfrm>
        <a:graphic>
          <a:graphicData uri="http://schemas.openxmlformats.org/presentationml/2006/ole">
            <mc:AlternateContent xmlns:mc="http://schemas.openxmlformats.org/markup-compatibility/2006">
              <mc:Choice xmlns:v="urn:schemas-microsoft-com:vml" Requires="v">
                <p:oleObj spid="_x0000_s4244" name="Document" r:id="rId5" imgW="5875226" imgH="1685252" progId="Word.Document.12">
                  <p:embed/>
                </p:oleObj>
              </mc:Choice>
              <mc:Fallback>
                <p:oleObj name="Document" r:id="rId5" imgW="5875226" imgH="1685252" progId="Word.Document.12">
                  <p:embed/>
                  <p:pic>
                    <p:nvPicPr>
                      <p:cNvPr id="0" name=""/>
                      <p:cNvPicPr/>
                      <p:nvPr/>
                    </p:nvPicPr>
                    <p:blipFill>
                      <a:blip r:embed="rId6"/>
                      <a:stretch>
                        <a:fillRect/>
                      </a:stretch>
                    </p:blipFill>
                    <p:spPr>
                      <a:xfrm>
                        <a:off x="1371600" y="3013502"/>
                        <a:ext cx="6493470" cy="3158698"/>
                      </a:xfrm>
                      <a:prstGeom prst="rect">
                        <a:avLst/>
                      </a:prstGeom>
                    </p:spPr>
                  </p:pic>
                </p:oleObj>
              </mc:Fallback>
            </mc:AlternateContent>
          </a:graphicData>
        </a:graphic>
      </p:graphicFrame>
      <p:sp>
        <p:nvSpPr>
          <p:cNvPr id="6" name="Rectangle 5"/>
          <p:cNvSpPr/>
          <p:nvPr/>
        </p:nvSpPr>
        <p:spPr>
          <a:xfrm>
            <a:off x="1524000" y="2644170"/>
            <a:ext cx="6019800" cy="369332"/>
          </a:xfrm>
          <a:prstGeom prst="rect">
            <a:avLst/>
          </a:prstGeom>
        </p:spPr>
        <p:txBody>
          <a:bodyPr wrap="square">
            <a:spAutoFit/>
          </a:bodyPr>
          <a:lstStyle/>
          <a:p>
            <a:pPr algn="ctr"/>
            <a:r>
              <a:rPr lang="en-US" dirty="0"/>
              <a:t>For one-year Package Policies for private cars </a:t>
            </a:r>
            <a:endParaRPr lang="en-IN" dirty="0"/>
          </a:p>
        </p:txBody>
      </p:sp>
    </p:spTree>
    <p:extLst>
      <p:ext uri="{BB962C8B-B14F-4D97-AF65-F5344CB8AC3E}">
        <p14:creationId xmlns:p14="http://schemas.microsoft.com/office/powerpoint/2010/main" val="866413238"/>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motor.jpg"/>
          <p:cNvPicPr>
            <a:picLocks noChangeAspect="1"/>
          </p:cNvPicPr>
          <p:nvPr/>
        </p:nvPicPr>
        <p:blipFill>
          <a:blip r:embed="rId2" cstate="print">
            <a:duotone>
              <a:schemeClr val="accent1">
                <a:shade val="45000"/>
                <a:satMod val="135000"/>
              </a:schemeClr>
              <a:prstClr val="white"/>
            </a:duotone>
            <a:lum contrast="2000"/>
          </a:blip>
          <a:stretch>
            <a:fillRect/>
          </a:stretch>
        </p:blipFill>
        <p:spPr>
          <a:xfrm>
            <a:off x="457200" y="228600"/>
            <a:ext cx="8229600" cy="1219200"/>
          </a:xfrm>
          <a:prstGeom prst="rect">
            <a:avLst/>
          </a:prstGeom>
          <a:ln>
            <a:solidFill>
              <a:schemeClr val="bg1"/>
            </a:solidFill>
          </a:ln>
          <a:effectLst>
            <a:glow rad="101600">
              <a:schemeClr val="bg2">
                <a:lumMod val="90000"/>
                <a:alpha val="60000"/>
              </a:schemeClr>
            </a:glow>
            <a:reflection blurRad="6350" stA="50000" endA="300" endPos="55000" dir="5400000" sy="-100000" algn="bl" rotWithShape="0"/>
          </a:effectLst>
        </p:spPr>
      </p:pic>
      <p:graphicFrame>
        <p:nvGraphicFramePr>
          <p:cNvPr id="5" name="Table 4"/>
          <p:cNvGraphicFramePr>
            <a:graphicFrameLocks noGrp="1"/>
          </p:cNvGraphicFramePr>
          <p:nvPr>
            <p:extLst>
              <p:ext uri="{D42A27DB-BD31-4B8C-83A1-F6EECF244321}">
                <p14:modId xmlns:p14="http://schemas.microsoft.com/office/powerpoint/2010/main" val="2697688597"/>
              </p:ext>
            </p:extLst>
          </p:nvPr>
        </p:nvGraphicFramePr>
        <p:xfrm>
          <a:off x="457200" y="1676400"/>
          <a:ext cx="8229600" cy="4463935"/>
        </p:xfrm>
        <a:graphic>
          <a:graphicData uri="http://schemas.openxmlformats.org/drawingml/2006/table">
            <a:tbl>
              <a:tblPr firstRow="1" bandRow="1">
                <a:tableStyleId>{5C22544A-7EE6-4342-B048-85BDC9FD1C3A}</a:tableStyleId>
              </a:tblPr>
              <a:tblGrid>
                <a:gridCol w="8229600">
                  <a:extLst>
                    <a:ext uri="{9D8B030D-6E8A-4147-A177-3AD203B41FA5}">
                      <a16:colId xmlns:a16="http://schemas.microsoft.com/office/drawing/2014/main" val="20000"/>
                    </a:ext>
                  </a:extLst>
                </a:gridCol>
              </a:tblGrid>
              <a:tr h="519545">
                <a:tc>
                  <a:txBody>
                    <a:bodyPr/>
                    <a:lstStyle/>
                    <a:p>
                      <a:pPr algn="ctr">
                        <a:lnSpc>
                          <a:spcPct val="150000"/>
                        </a:lnSpc>
                      </a:pPr>
                      <a:r>
                        <a:rPr lang="en-US" sz="2400" b="0" dirty="0" err="1" smtClean="0">
                          <a:solidFill>
                            <a:schemeClr val="accent5">
                              <a:lumMod val="75000"/>
                            </a:schemeClr>
                          </a:solidFill>
                          <a:latin typeface="Calibri" pitchFamily="34" charset="0"/>
                          <a:cs typeface="Calibri" pitchFamily="34" charset="0"/>
                        </a:rPr>
                        <a:t>Tyre</a:t>
                      </a:r>
                      <a:r>
                        <a:rPr lang="en-US" sz="2400" b="0" dirty="0" smtClean="0">
                          <a:solidFill>
                            <a:schemeClr val="accent5">
                              <a:lumMod val="75000"/>
                            </a:schemeClr>
                          </a:solidFill>
                          <a:latin typeface="Calibri" pitchFamily="34" charset="0"/>
                          <a:cs typeface="Calibri" pitchFamily="34" charset="0"/>
                        </a:rPr>
                        <a:t> and Rim Protect - Exclusions</a:t>
                      </a:r>
                      <a:endParaRPr lang="en-US" sz="2400" b="0" dirty="0">
                        <a:solidFill>
                          <a:schemeClr val="accent5">
                            <a:lumMod val="75000"/>
                          </a:schemeClr>
                        </a:solidFill>
                        <a:latin typeface="Calibri" pitchFamily="34" charset="0"/>
                        <a:cs typeface="Calibri" pitchFamily="34" charset="0"/>
                      </a:endParaRPr>
                    </a:p>
                  </a:txBody>
                  <a:tcPr anchor="ctr">
                    <a:solidFill>
                      <a:srgbClr val="FFC000"/>
                    </a:solidFill>
                  </a:tcPr>
                </a:tc>
                <a:extLst>
                  <a:ext uri="{0D108BD9-81ED-4DB2-BD59-A6C34878D82A}">
                    <a16:rowId xmlns:a16="http://schemas.microsoft.com/office/drawing/2014/main" val="10000"/>
                  </a:ext>
                </a:extLst>
              </a:tr>
              <a:tr h="3823855">
                <a:tc>
                  <a:txBody>
                    <a:bodyPr/>
                    <a:lstStyle/>
                    <a:p>
                      <a:r>
                        <a:rPr lang="en-US" sz="2000" b="1" u="sng" kern="1200" dirty="0" smtClean="0">
                          <a:solidFill>
                            <a:schemeClr val="dk1"/>
                          </a:solidFill>
                          <a:effectLst/>
                          <a:latin typeface="+mn-lt"/>
                          <a:ea typeface="+mn-ea"/>
                          <a:cs typeface="+mn-cs"/>
                        </a:rPr>
                        <a:t>Exclusions:</a:t>
                      </a:r>
                      <a:endParaRPr lang="en-IN" sz="2000" kern="1200" dirty="0" smtClean="0">
                        <a:solidFill>
                          <a:schemeClr val="dk1"/>
                        </a:solidFill>
                        <a:effectLst/>
                        <a:latin typeface="+mn-lt"/>
                        <a:ea typeface="+mn-ea"/>
                        <a:cs typeface="+mn-cs"/>
                      </a:endParaRPr>
                    </a:p>
                    <a:p>
                      <a:r>
                        <a:rPr lang="en-US" sz="1350" kern="1200" dirty="0" smtClean="0">
                          <a:solidFill>
                            <a:schemeClr val="dk1"/>
                          </a:solidFill>
                          <a:effectLst/>
                          <a:latin typeface="+mn-lt"/>
                          <a:ea typeface="+mn-ea"/>
                          <a:cs typeface="+mn-cs"/>
                        </a:rPr>
                        <a:t> </a:t>
                      </a:r>
                      <a:endParaRPr lang="en-IN" sz="1350" kern="1200" dirty="0" smtClean="0">
                        <a:solidFill>
                          <a:schemeClr val="dk1"/>
                        </a:solidFill>
                        <a:effectLst/>
                        <a:latin typeface="+mn-lt"/>
                        <a:ea typeface="+mn-ea"/>
                        <a:cs typeface="+mn-cs"/>
                      </a:endParaRPr>
                    </a:p>
                    <a:p>
                      <a:pPr marL="285750" lvl="0" indent="-285750">
                        <a:buFont typeface="Arial" pitchFamily="34" charset="0"/>
                        <a:buChar char="•"/>
                      </a:pPr>
                      <a:r>
                        <a:rPr lang="en-US" sz="1800" kern="1200" dirty="0" smtClean="0">
                          <a:solidFill>
                            <a:schemeClr val="dk1"/>
                          </a:solidFill>
                          <a:effectLst/>
                          <a:latin typeface="+mn-lt"/>
                          <a:ea typeface="+mn-ea"/>
                          <a:cs typeface="+mn-cs"/>
                        </a:rPr>
                        <a:t>Repair Bills are from </a:t>
                      </a:r>
                      <a:r>
                        <a:rPr lang="en-US" sz="1800" kern="1200" dirty="0" err="1" smtClean="0">
                          <a:solidFill>
                            <a:schemeClr val="dk1"/>
                          </a:solidFill>
                          <a:effectLst/>
                          <a:latin typeface="+mn-lt"/>
                          <a:ea typeface="+mn-ea"/>
                          <a:cs typeface="+mn-cs"/>
                        </a:rPr>
                        <a:t>unauthorised</a:t>
                      </a:r>
                      <a:r>
                        <a:rPr lang="en-US" sz="1800" kern="1200" dirty="0" smtClean="0">
                          <a:solidFill>
                            <a:schemeClr val="dk1"/>
                          </a:solidFill>
                          <a:effectLst/>
                          <a:latin typeface="+mn-lt"/>
                          <a:ea typeface="+mn-ea"/>
                          <a:cs typeface="+mn-cs"/>
                        </a:rPr>
                        <a:t> garages  </a:t>
                      </a:r>
                      <a:endParaRPr lang="en-IN" sz="1800" kern="1200" dirty="0" smtClean="0">
                        <a:solidFill>
                          <a:schemeClr val="dk1"/>
                        </a:solidFill>
                        <a:effectLst/>
                        <a:latin typeface="+mn-lt"/>
                        <a:ea typeface="+mn-ea"/>
                        <a:cs typeface="+mn-cs"/>
                      </a:endParaRPr>
                    </a:p>
                    <a:p>
                      <a:pPr marL="285750" lvl="0" indent="-285750">
                        <a:buFont typeface="Arial" pitchFamily="34" charset="0"/>
                        <a:buChar char="•"/>
                      </a:pPr>
                      <a:r>
                        <a:rPr lang="en-US" sz="1800" kern="1200" dirty="0" smtClean="0">
                          <a:solidFill>
                            <a:schemeClr val="dk1"/>
                          </a:solidFill>
                          <a:effectLst/>
                          <a:latin typeface="+mn-lt"/>
                          <a:ea typeface="+mn-ea"/>
                          <a:cs typeface="+mn-cs"/>
                        </a:rPr>
                        <a:t>Loss or Damage arising out of Natural wear and Tear</a:t>
                      </a:r>
                      <a:endParaRPr lang="en-IN" sz="1800" kern="1200" dirty="0" smtClean="0">
                        <a:solidFill>
                          <a:schemeClr val="dk1"/>
                        </a:solidFill>
                        <a:effectLst/>
                        <a:latin typeface="+mn-lt"/>
                        <a:ea typeface="+mn-ea"/>
                        <a:cs typeface="+mn-cs"/>
                      </a:endParaRPr>
                    </a:p>
                    <a:p>
                      <a:pPr marL="285750" lvl="0" indent="-285750">
                        <a:buFont typeface="Arial" pitchFamily="34" charset="0"/>
                        <a:buChar char="•"/>
                      </a:pPr>
                      <a:r>
                        <a:rPr lang="en-US" sz="1800" kern="1200" dirty="0" smtClean="0">
                          <a:solidFill>
                            <a:schemeClr val="dk1"/>
                          </a:solidFill>
                          <a:effectLst/>
                          <a:latin typeface="+mn-lt"/>
                          <a:ea typeface="+mn-ea"/>
                          <a:cs typeface="+mn-cs"/>
                        </a:rPr>
                        <a:t>Any loss or damage to Rims resulting from Corrosion, Oxidation or Rusting</a:t>
                      </a:r>
                      <a:endParaRPr lang="en-IN" sz="1800" kern="1200" dirty="0" smtClean="0">
                        <a:solidFill>
                          <a:schemeClr val="dk1"/>
                        </a:solidFill>
                        <a:effectLst/>
                        <a:latin typeface="+mn-lt"/>
                        <a:ea typeface="+mn-ea"/>
                        <a:cs typeface="+mn-cs"/>
                      </a:endParaRPr>
                    </a:p>
                    <a:p>
                      <a:pPr marL="285750" lvl="0" indent="-285750">
                        <a:buFont typeface="Arial" pitchFamily="34" charset="0"/>
                        <a:buChar char="•"/>
                      </a:pPr>
                      <a:r>
                        <a:rPr lang="en-US" sz="1800" kern="1200" dirty="0" smtClean="0">
                          <a:solidFill>
                            <a:schemeClr val="dk1"/>
                          </a:solidFill>
                          <a:effectLst/>
                          <a:latin typeface="+mn-lt"/>
                          <a:ea typeface="+mn-ea"/>
                          <a:cs typeface="+mn-cs"/>
                        </a:rPr>
                        <a:t>Theft of </a:t>
                      </a:r>
                      <a:r>
                        <a:rPr lang="en-US" sz="1800" kern="1200" dirty="0" err="1" smtClean="0">
                          <a:solidFill>
                            <a:schemeClr val="dk1"/>
                          </a:solidFill>
                          <a:effectLst/>
                          <a:latin typeface="+mn-lt"/>
                          <a:ea typeface="+mn-ea"/>
                          <a:cs typeface="+mn-cs"/>
                        </a:rPr>
                        <a:t>Tyre</a:t>
                      </a:r>
                      <a:r>
                        <a:rPr lang="en-US" sz="1800" kern="1200" dirty="0" smtClean="0">
                          <a:solidFill>
                            <a:schemeClr val="dk1"/>
                          </a:solidFill>
                          <a:effectLst/>
                          <a:latin typeface="+mn-lt"/>
                          <a:ea typeface="+mn-ea"/>
                          <a:cs typeface="+mn-cs"/>
                        </a:rPr>
                        <a:t>/Tubes/Rims or its parts or accessories without vehicle being stolen or theft of entire vehicle  </a:t>
                      </a:r>
                      <a:endParaRPr lang="en-IN" sz="1800" kern="1200" dirty="0" smtClean="0">
                        <a:solidFill>
                          <a:schemeClr val="dk1"/>
                        </a:solidFill>
                        <a:effectLst/>
                        <a:latin typeface="+mn-lt"/>
                        <a:ea typeface="+mn-ea"/>
                        <a:cs typeface="+mn-cs"/>
                      </a:endParaRPr>
                    </a:p>
                    <a:p>
                      <a:pPr marL="285750" lvl="0" indent="-285750">
                        <a:buFont typeface="Arial" pitchFamily="34" charset="0"/>
                        <a:buChar char="•"/>
                      </a:pPr>
                      <a:r>
                        <a:rPr lang="en-US" sz="1800" kern="1200" dirty="0" smtClean="0">
                          <a:solidFill>
                            <a:schemeClr val="dk1"/>
                          </a:solidFill>
                          <a:effectLst/>
                          <a:latin typeface="+mn-lt"/>
                          <a:ea typeface="+mn-ea"/>
                          <a:cs typeface="+mn-cs"/>
                        </a:rPr>
                        <a:t>Fraudulent act by the Insured / Workshop / Any person entrusted possession of the vehicle by the Insured. </a:t>
                      </a:r>
                      <a:endParaRPr lang="en-IN" sz="1800" kern="1200" dirty="0" smtClean="0">
                        <a:solidFill>
                          <a:schemeClr val="dk1"/>
                        </a:solidFill>
                        <a:effectLst/>
                        <a:latin typeface="+mn-lt"/>
                        <a:ea typeface="+mn-ea"/>
                        <a:cs typeface="+mn-cs"/>
                      </a:endParaRPr>
                    </a:p>
                    <a:p>
                      <a:pPr marL="285750" lvl="0" indent="-285750">
                        <a:buFont typeface="Arial" pitchFamily="34" charset="0"/>
                        <a:buChar char="•"/>
                      </a:pPr>
                      <a:r>
                        <a:rPr lang="en-US" sz="1800" kern="1200" dirty="0" err="1" smtClean="0">
                          <a:solidFill>
                            <a:schemeClr val="dk1"/>
                          </a:solidFill>
                          <a:effectLst/>
                          <a:latin typeface="+mn-lt"/>
                          <a:ea typeface="+mn-ea"/>
                          <a:cs typeface="+mn-cs"/>
                        </a:rPr>
                        <a:t>Tyre</a:t>
                      </a:r>
                      <a:r>
                        <a:rPr lang="en-US" sz="1800" kern="1200" dirty="0" smtClean="0">
                          <a:solidFill>
                            <a:schemeClr val="dk1"/>
                          </a:solidFill>
                          <a:effectLst/>
                          <a:latin typeface="+mn-lt"/>
                          <a:ea typeface="+mn-ea"/>
                          <a:cs typeface="+mn-cs"/>
                        </a:rPr>
                        <a:t> / Rim which has been used for its full specified life as per its Manufacturer’s guidelines or where Unused tread depth is &lt; 3 mm.</a:t>
                      </a:r>
                      <a:endParaRPr lang="en-IN" sz="1800" kern="1200" dirty="0" smtClean="0">
                        <a:solidFill>
                          <a:schemeClr val="dk1"/>
                        </a:solidFill>
                        <a:effectLst/>
                        <a:latin typeface="+mn-lt"/>
                        <a:ea typeface="+mn-ea"/>
                        <a:cs typeface="+mn-cs"/>
                      </a:endParaRPr>
                    </a:p>
                    <a:p>
                      <a:r>
                        <a:rPr lang="en-US" sz="1800" kern="1200" dirty="0" smtClean="0">
                          <a:solidFill>
                            <a:schemeClr val="dk1"/>
                          </a:solidFill>
                          <a:effectLst/>
                          <a:latin typeface="+mn-lt"/>
                          <a:ea typeface="+mn-ea"/>
                          <a:cs typeface="+mn-cs"/>
                        </a:rPr>
                        <a:t> </a:t>
                      </a:r>
                      <a:endParaRPr lang="en-US" sz="1800" b="0" dirty="0" smtClean="0">
                        <a:latin typeface="Calibri" pitchFamily="34" charset="0"/>
                        <a:cs typeface="Calibri" pitchFamily="34" charset="0"/>
                      </a:endParaRPr>
                    </a:p>
                  </a:txBody>
                  <a:tcPr anchor="ctr"/>
                </a:tc>
                <a:extLst>
                  <a:ext uri="{0D108BD9-81ED-4DB2-BD59-A6C34878D82A}">
                    <a16:rowId xmlns:a16="http://schemas.microsoft.com/office/drawing/2014/main" val="10001"/>
                  </a:ext>
                </a:extLst>
              </a:tr>
            </a:tbl>
          </a:graphicData>
        </a:graphic>
      </p:graphicFrame>
      <p:grpSp>
        <p:nvGrpSpPr>
          <p:cNvPr id="7" name="Group 6"/>
          <p:cNvGrpSpPr/>
          <p:nvPr/>
        </p:nvGrpSpPr>
        <p:grpSpPr>
          <a:xfrm>
            <a:off x="4876800" y="734370"/>
            <a:ext cx="3657600" cy="702000"/>
            <a:chOff x="0" y="0"/>
            <a:chExt cx="3657600" cy="702000"/>
          </a:xfrm>
        </p:grpSpPr>
        <p:sp>
          <p:nvSpPr>
            <p:cNvPr id="8" name="Rounded Rectangle 7"/>
            <p:cNvSpPr/>
            <p:nvPr/>
          </p:nvSpPr>
          <p:spPr>
            <a:xfrm>
              <a:off x="0" y="0"/>
              <a:ext cx="3657600" cy="702000"/>
            </a:xfrm>
            <a:prstGeom prst="roundRect">
              <a:avLst/>
            </a:prstGeom>
            <a:solidFill>
              <a:srgbClr val="FFC000"/>
            </a:solidFill>
            <a:ln>
              <a:solidFill>
                <a:schemeClr val="accent4">
                  <a:lumMod val="75000"/>
                </a:schemeClr>
              </a:solidFill>
            </a:ln>
          </p:spPr>
          <p:style>
            <a:lnRef idx="2">
              <a:scrgbClr r="0" g="0" b="0"/>
            </a:lnRef>
            <a:fillRef idx="1">
              <a:scrgbClr r="0" g="0" b="0"/>
            </a:fillRef>
            <a:effectRef idx="0">
              <a:schemeClr val="accent1">
                <a:hueOff val="0"/>
                <a:satOff val="0"/>
                <a:lumOff val="0"/>
                <a:alphaOff val="0"/>
              </a:schemeClr>
            </a:effectRef>
            <a:fontRef idx="minor">
              <a:schemeClr val="lt1"/>
            </a:fontRef>
          </p:style>
        </p:sp>
        <p:sp>
          <p:nvSpPr>
            <p:cNvPr id="10" name="Rounded Rectangle 4"/>
            <p:cNvSpPr txBox="1"/>
            <p:nvPr/>
          </p:nvSpPr>
          <p:spPr>
            <a:xfrm>
              <a:off x="34269" y="34269"/>
              <a:ext cx="3589062" cy="633462"/>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95250" tIns="95250" rIns="95250" bIns="95250" numCol="1" spcCol="1270" anchor="ctr" anchorCtr="0">
              <a:noAutofit/>
            </a:bodyPr>
            <a:lstStyle/>
            <a:p>
              <a:pPr lvl="0" algn="ctr" defTabSz="1111250" rtl="0">
                <a:lnSpc>
                  <a:spcPct val="90000"/>
                </a:lnSpc>
                <a:spcBef>
                  <a:spcPct val="0"/>
                </a:spcBef>
                <a:spcAft>
                  <a:spcPct val="35000"/>
                </a:spcAft>
              </a:pPr>
              <a:r>
                <a:rPr lang="en-GB" sz="2500" b="0" kern="1200" noProof="0" dirty="0" smtClean="0">
                  <a:solidFill>
                    <a:schemeClr val="accent5">
                      <a:lumMod val="75000"/>
                    </a:schemeClr>
                  </a:solidFill>
                </a:rPr>
                <a:t>Motor Add </a:t>
              </a:r>
              <a:r>
                <a:rPr lang="en-GB" sz="2500" b="0" kern="1200" noProof="0" dirty="0" err="1" smtClean="0">
                  <a:solidFill>
                    <a:schemeClr val="accent5">
                      <a:lumMod val="75000"/>
                    </a:schemeClr>
                  </a:solidFill>
                </a:rPr>
                <a:t>Ons</a:t>
              </a:r>
              <a:endParaRPr lang="en-GB" sz="2500" b="0" kern="1200" noProof="0" dirty="0">
                <a:solidFill>
                  <a:schemeClr val="accent5">
                    <a:lumMod val="75000"/>
                  </a:schemeClr>
                </a:solidFill>
              </a:endParaRPr>
            </a:p>
          </p:txBody>
        </p:sp>
      </p:grpSp>
      <p:sp>
        <p:nvSpPr>
          <p:cNvPr id="11" name="Rectangle 1"/>
          <p:cNvSpPr>
            <a:spLocks noChangeArrowheads="1"/>
          </p:cNvSpPr>
          <p:nvPr/>
        </p:nvSpPr>
        <p:spPr bwMode="auto">
          <a:xfrm>
            <a:off x="0" y="6215062"/>
            <a:ext cx="9144000" cy="642938"/>
          </a:xfrm>
          <a:prstGeom prst="rect">
            <a:avLst/>
          </a:prstGeom>
          <a:solidFill>
            <a:srgbClr val="FFC000"/>
          </a:solidFill>
          <a:ln w="9525">
            <a:noFill/>
            <a:round/>
            <a:headEnd/>
            <a:tailEnd/>
          </a:ln>
          <a:effectLst/>
        </p:spPr>
        <p:txBody>
          <a:bodyPr wrap="none" lIns="82954" tIns="41477" rIns="82954" bIns="41477"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IN" sz="1800" i="0" u="none" strike="noStrike" kern="0" normalizeH="0" baseline="0" noProof="0" dirty="0" smtClean="0">
                <a:ln w="0"/>
                <a:effectLst>
                  <a:outerShdw blurRad="38100" dist="19050" dir="2700000" algn="tl" rotWithShape="0">
                    <a:schemeClr val="dk1">
                      <a:alpha val="40000"/>
                    </a:schemeClr>
                  </a:outerShdw>
                </a:effectLst>
                <a:uLnTx/>
                <a:uFillTx/>
                <a:latin typeface="Calibri"/>
                <a:cs typeface="Arial" panose="020B0604020202020204" pitchFamily="34" charset="0"/>
              </a:rPr>
              <a:t>UNITED INDIA INSURANCE COMPANY LIMITED</a:t>
            </a:r>
            <a:endParaRPr kumimoji="0" lang="en-IN" sz="1800" i="0" u="none" strike="noStrike" kern="0" normalizeH="0" baseline="0" noProof="0" dirty="0">
              <a:ln w="0"/>
              <a:effectLst>
                <a:outerShdw blurRad="38100" dist="19050" dir="2700000" algn="tl" rotWithShape="0">
                  <a:schemeClr val="dk1">
                    <a:alpha val="40000"/>
                  </a:schemeClr>
                </a:outerShdw>
              </a:effectLst>
              <a:uLnTx/>
              <a:uFillTx/>
              <a:latin typeface="Calibri"/>
              <a:cs typeface="Arial" panose="020B0604020202020204" pitchFamily="34" charset="0"/>
            </a:endParaRPr>
          </a:p>
        </p:txBody>
      </p:sp>
      <p:pic>
        <p:nvPicPr>
          <p:cNvPr id="1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9850" y="6265862"/>
            <a:ext cx="858838" cy="554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spTree>
    <p:extLst>
      <p:ext uri="{BB962C8B-B14F-4D97-AF65-F5344CB8AC3E}">
        <p14:creationId xmlns:p14="http://schemas.microsoft.com/office/powerpoint/2010/main" val="657631087"/>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motor.jpg"/>
          <p:cNvPicPr>
            <a:picLocks noChangeAspect="1"/>
          </p:cNvPicPr>
          <p:nvPr/>
        </p:nvPicPr>
        <p:blipFill>
          <a:blip r:embed="rId2" cstate="print">
            <a:duotone>
              <a:schemeClr val="accent1">
                <a:shade val="45000"/>
                <a:satMod val="135000"/>
              </a:schemeClr>
              <a:prstClr val="white"/>
            </a:duotone>
            <a:lum contrast="2000"/>
          </a:blip>
          <a:stretch>
            <a:fillRect/>
          </a:stretch>
        </p:blipFill>
        <p:spPr>
          <a:xfrm>
            <a:off x="457200" y="228600"/>
            <a:ext cx="8229600" cy="1219200"/>
          </a:xfrm>
          <a:prstGeom prst="rect">
            <a:avLst/>
          </a:prstGeom>
          <a:ln>
            <a:solidFill>
              <a:schemeClr val="bg1"/>
            </a:solidFill>
          </a:ln>
          <a:effectLst>
            <a:glow rad="101600">
              <a:schemeClr val="bg2">
                <a:lumMod val="90000"/>
                <a:alpha val="60000"/>
              </a:schemeClr>
            </a:glow>
            <a:reflection blurRad="6350" stA="50000" endA="300" endPos="55000" dir="5400000" sy="-100000" algn="bl" rotWithShape="0"/>
          </a:effectLst>
        </p:spPr>
      </p:pic>
      <p:graphicFrame>
        <p:nvGraphicFramePr>
          <p:cNvPr id="5" name="Table 4"/>
          <p:cNvGraphicFramePr>
            <a:graphicFrameLocks noGrp="1"/>
          </p:cNvGraphicFramePr>
          <p:nvPr>
            <p:extLst>
              <p:ext uri="{D42A27DB-BD31-4B8C-83A1-F6EECF244321}">
                <p14:modId xmlns:p14="http://schemas.microsoft.com/office/powerpoint/2010/main" val="3071683016"/>
              </p:ext>
            </p:extLst>
          </p:nvPr>
        </p:nvGraphicFramePr>
        <p:xfrm>
          <a:off x="457200" y="1676400"/>
          <a:ext cx="8229600" cy="4463935"/>
        </p:xfrm>
        <a:graphic>
          <a:graphicData uri="http://schemas.openxmlformats.org/drawingml/2006/table">
            <a:tbl>
              <a:tblPr firstRow="1" bandRow="1">
                <a:tableStyleId>{5C22544A-7EE6-4342-B048-85BDC9FD1C3A}</a:tableStyleId>
              </a:tblPr>
              <a:tblGrid>
                <a:gridCol w="8229600">
                  <a:extLst>
                    <a:ext uri="{9D8B030D-6E8A-4147-A177-3AD203B41FA5}">
                      <a16:colId xmlns:a16="http://schemas.microsoft.com/office/drawing/2014/main" val="20000"/>
                    </a:ext>
                  </a:extLst>
                </a:gridCol>
              </a:tblGrid>
              <a:tr h="519545">
                <a:tc>
                  <a:txBody>
                    <a:bodyPr/>
                    <a:lstStyle/>
                    <a:p>
                      <a:pPr algn="ctr">
                        <a:lnSpc>
                          <a:spcPct val="150000"/>
                        </a:lnSpc>
                      </a:pPr>
                      <a:r>
                        <a:rPr lang="en-US" sz="2400" b="0" dirty="0" smtClean="0">
                          <a:solidFill>
                            <a:schemeClr val="accent5">
                              <a:lumMod val="75000"/>
                            </a:schemeClr>
                          </a:solidFill>
                          <a:latin typeface="Calibri" pitchFamily="34" charset="0"/>
                          <a:cs typeface="Calibri" pitchFamily="34" charset="0"/>
                        </a:rPr>
                        <a:t>11.PET</a:t>
                      </a:r>
                      <a:r>
                        <a:rPr lang="en-US" sz="2400" b="0" baseline="0" dirty="0" smtClean="0">
                          <a:solidFill>
                            <a:schemeClr val="accent5">
                              <a:lumMod val="75000"/>
                            </a:schemeClr>
                          </a:solidFill>
                          <a:latin typeface="Calibri" pitchFamily="34" charset="0"/>
                          <a:cs typeface="Calibri" pitchFamily="34" charset="0"/>
                        </a:rPr>
                        <a:t> CARE</a:t>
                      </a:r>
                      <a:endParaRPr lang="en-US" sz="2400" b="0" dirty="0">
                        <a:solidFill>
                          <a:schemeClr val="accent5">
                            <a:lumMod val="75000"/>
                          </a:schemeClr>
                        </a:solidFill>
                        <a:latin typeface="Calibri" pitchFamily="34" charset="0"/>
                        <a:cs typeface="Calibri" pitchFamily="34" charset="0"/>
                      </a:endParaRPr>
                    </a:p>
                  </a:txBody>
                  <a:tcPr anchor="ctr">
                    <a:solidFill>
                      <a:srgbClr val="FFC000"/>
                    </a:solidFill>
                  </a:tcPr>
                </a:tc>
                <a:extLst>
                  <a:ext uri="{0D108BD9-81ED-4DB2-BD59-A6C34878D82A}">
                    <a16:rowId xmlns:a16="http://schemas.microsoft.com/office/drawing/2014/main" val="10000"/>
                  </a:ext>
                </a:extLst>
              </a:tr>
              <a:tr h="3823855">
                <a:tc>
                  <a:txBody>
                    <a:bodyPr/>
                    <a:lstStyle/>
                    <a:p>
                      <a:r>
                        <a:rPr lang="en-US" sz="1800" b="0" u="sng" dirty="0" smtClean="0">
                          <a:latin typeface="Calibri" pitchFamily="34" charset="0"/>
                          <a:cs typeface="Calibri" pitchFamily="34" charset="0"/>
                        </a:rPr>
                        <a:t>SCOPE:</a:t>
                      </a:r>
                    </a:p>
                    <a:p>
                      <a:r>
                        <a:rPr lang="en-US" sz="1800" b="0" dirty="0" smtClean="0">
                          <a:latin typeface="Calibri" pitchFamily="34" charset="0"/>
                          <a:cs typeface="Calibri" pitchFamily="34" charset="0"/>
                        </a:rPr>
                        <a:t>Applicable</a:t>
                      </a:r>
                      <a:r>
                        <a:rPr lang="en-US" sz="1800" b="0" baseline="0" dirty="0" smtClean="0">
                          <a:latin typeface="Calibri" pitchFamily="34" charset="0"/>
                          <a:cs typeface="Calibri" pitchFamily="34" charset="0"/>
                        </a:rPr>
                        <a:t> to all Private cars only</a:t>
                      </a:r>
                    </a:p>
                    <a:p>
                      <a:endParaRPr lang="en-US" sz="1800" b="0" baseline="0" dirty="0" smtClean="0">
                        <a:latin typeface="Calibri" pitchFamily="34" charset="0"/>
                        <a:cs typeface="Calibri" pitchFamily="34" charset="0"/>
                      </a:endParaRPr>
                    </a:p>
                    <a:p>
                      <a:r>
                        <a:rPr lang="en-US" sz="1800" b="0" u="sng" baseline="0" dirty="0" smtClean="0">
                          <a:latin typeface="Calibri" pitchFamily="34" charset="0"/>
                          <a:cs typeface="Calibri" pitchFamily="34" charset="0"/>
                        </a:rPr>
                        <a:t>COVER:</a:t>
                      </a:r>
                    </a:p>
                    <a:p>
                      <a:r>
                        <a:rPr lang="en-US" sz="1800" b="0" baseline="0" dirty="0" smtClean="0">
                          <a:latin typeface="Calibri" pitchFamily="34" charset="0"/>
                          <a:cs typeface="Calibri" pitchFamily="34" charset="0"/>
                        </a:rPr>
                        <a:t>The company will pay the insured up to Sum Insured opted for bodily injury or death of Pet Dogs due to accident which are being carried in the insured vehicle for full Sum Insured in case of death or Medical expenses in case of injury.</a:t>
                      </a:r>
                    </a:p>
                    <a:p>
                      <a:endParaRPr lang="en-US" sz="1800" b="0" dirty="0" smtClean="0">
                        <a:latin typeface="Calibri" pitchFamily="34" charset="0"/>
                        <a:cs typeface="Calibri" pitchFamily="34" charset="0"/>
                      </a:endParaRPr>
                    </a:p>
                  </a:txBody>
                  <a:tcPr anchor="ctr"/>
                </a:tc>
                <a:extLst>
                  <a:ext uri="{0D108BD9-81ED-4DB2-BD59-A6C34878D82A}">
                    <a16:rowId xmlns:a16="http://schemas.microsoft.com/office/drawing/2014/main" val="10001"/>
                  </a:ext>
                </a:extLst>
              </a:tr>
            </a:tbl>
          </a:graphicData>
        </a:graphic>
      </p:graphicFrame>
      <p:grpSp>
        <p:nvGrpSpPr>
          <p:cNvPr id="7" name="Group 6"/>
          <p:cNvGrpSpPr/>
          <p:nvPr/>
        </p:nvGrpSpPr>
        <p:grpSpPr>
          <a:xfrm>
            <a:off x="4876800" y="734370"/>
            <a:ext cx="3657600" cy="702000"/>
            <a:chOff x="0" y="0"/>
            <a:chExt cx="3657600" cy="702000"/>
          </a:xfrm>
        </p:grpSpPr>
        <p:sp>
          <p:nvSpPr>
            <p:cNvPr id="8" name="Rounded Rectangle 7"/>
            <p:cNvSpPr/>
            <p:nvPr/>
          </p:nvSpPr>
          <p:spPr>
            <a:xfrm>
              <a:off x="0" y="0"/>
              <a:ext cx="3657600" cy="702000"/>
            </a:xfrm>
            <a:prstGeom prst="roundRect">
              <a:avLst/>
            </a:prstGeom>
            <a:solidFill>
              <a:srgbClr val="FFC000"/>
            </a:solidFill>
            <a:ln>
              <a:solidFill>
                <a:schemeClr val="accent4">
                  <a:lumMod val="75000"/>
                </a:schemeClr>
              </a:solidFill>
            </a:ln>
          </p:spPr>
          <p:style>
            <a:lnRef idx="2">
              <a:scrgbClr r="0" g="0" b="0"/>
            </a:lnRef>
            <a:fillRef idx="1">
              <a:scrgbClr r="0" g="0" b="0"/>
            </a:fillRef>
            <a:effectRef idx="0">
              <a:schemeClr val="accent1">
                <a:hueOff val="0"/>
                <a:satOff val="0"/>
                <a:lumOff val="0"/>
                <a:alphaOff val="0"/>
              </a:schemeClr>
            </a:effectRef>
            <a:fontRef idx="minor">
              <a:schemeClr val="lt1"/>
            </a:fontRef>
          </p:style>
        </p:sp>
        <p:sp>
          <p:nvSpPr>
            <p:cNvPr id="10" name="Rounded Rectangle 4"/>
            <p:cNvSpPr txBox="1"/>
            <p:nvPr/>
          </p:nvSpPr>
          <p:spPr>
            <a:xfrm>
              <a:off x="34269" y="34269"/>
              <a:ext cx="3589062" cy="633462"/>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95250" tIns="95250" rIns="95250" bIns="95250" numCol="1" spcCol="1270" anchor="ctr" anchorCtr="0">
              <a:noAutofit/>
            </a:bodyPr>
            <a:lstStyle/>
            <a:p>
              <a:pPr lvl="0" algn="ctr" defTabSz="1111250" rtl="0">
                <a:lnSpc>
                  <a:spcPct val="90000"/>
                </a:lnSpc>
                <a:spcBef>
                  <a:spcPct val="0"/>
                </a:spcBef>
                <a:spcAft>
                  <a:spcPct val="35000"/>
                </a:spcAft>
              </a:pPr>
              <a:r>
                <a:rPr lang="en-GB" sz="2500" b="0" kern="1200" noProof="0" dirty="0" smtClean="0">
                  <a:solidFill>
                    <a:schemeClr val="accent5">
                      <a:lumMod val="75000"/>
                    </a:schemeClr>
                  </a:solidFill>
                </a:rPr>
                <a:t>Motor Add </a:t>
              </a:r>
              <a:r>
                <a:rPr lang="en-GB" sz="2500" b="0" kern="1200" noProof="0" dirty="0" err="1" smtClean="0">
                  <a:solidFill>
                    <a:schemeClr val="accent5">
                      <a:lumMod val="75000"/>
                    </a:schemeClr>
                  </a:solidFill>
                </a:rPr>
                <a:t>Ons</a:t>
              </a:r>
              <a:endParaRPr lang="en-GB" sz="2500" b="0" kern="1200" noProof="0" dirty="0">
                <a:solidFill>
                  <a:schemeClr val="accent5">
                    <a:lumMod val="75000"/>
                  </a:schemeClr>
                </a:solidFill>
              </a:endParaRPr>
            </a:p>
          </p:txBody>
        </p:sp>
      </p:grpSp>
      <p:sp>
        <p:nvSpPr>
          <p:cNvPr id="11" name="Rectangle 1"/>
          <p:cNvSpPr>
            <a:spLocks noChangeArrowheads="1"/>
          </p:cNvSpPr>
          <p:nvPr/>
        </p:nvSpPr>
        <p:spPr bwMode="auto">
          <a:xfrm>
            <a:off x="0" y="6215062"/>
            <a:ext cx="9144000" cy="642938"/>
          </a:xfrm>
          <a:prstGeom prst="rect">
            <a:avLst/>
          </a:prstGeom>
          <a:solidFill>
            <a:srgbClr val="FFC000"/>
          </a:solidFill>
          <a:ln w="9525">
            <a:noFill/>
            <a:round/>
            <a:headEnd/>
            <a:tailEnd/>
          </a:ln>
          <a:effectLst/>
        </p:spPr>
        <p:txBody>
          <a:bodyPr wrap="none" lIns="82954" tIns="41477" rIns="82954" bIns="41477"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IN" sz="1800" i="0" u="none" strike="noStrike" kern="0" normalizeH="0" baseline="0" noProof="0" dirty="0" smtClean="0">
                <a:ln w="0"/>
                <a:effectLst>
                  <a:outerShdw blurRad="38100" dist="19050" dir="2700000" algn="tl" rotWithShape="0">
                    <a:schemeClr val="dk1">
                      <a:alpha val="40000"/>
                    </a:schemeClr>
                  </a:outerShdw>
                </a:effectLst>
                <a:uLnTx/>
                <a:uFillTx/>
                <a:latin typeface="Calibri"/>
                <a:cs typeface="Arial" panose="020B0604020202020204" pitchFamily="34" charset="0"/>
              </a:rPr>
              <a:t>UNITED INDIA INSURANCE COMPANY LIMITED</a:t>
            </a:r>
            <a:endParaRPr kumimoji="0" lang="en-IN" sz="1800" i="0" u="none" strike="noStrike" kern="0" normalizeH="0" baseline="0" noProof="0" dirty="0">
              <a:ln w="0"/>
              <a:effectLst>
                <a:outerShdw blurRad="38100" dist="19050" dir="2700000" algn="tl" rotWithShape="0">
                  <a:schemeClr val="dk1">
                    <a:alpha val="40000"/>
                  </a:schemeClr>
                </a:outerShdw>
              </a:effectLst>
              <a:uLnTx/>
              <a:uFillTx/>
              <a:latin typeface="Calibri"/>
              <a:cs typeface="Arial" panose="020B0604020202020204" pitchFamily="34" charset="0"/>
            </a:endParaRPr>
          </a:p>
        </p:txBody>
      </p:sp>
      <p:pic>
        <p:nvPicPr>
          <p:cNvPr id="1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9850" y="6265862"/>
            <a:ext cx="858838" cy="554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spTree>
    <p:extLst>
      <p:ext uri="{BB962C8B-B14F-4D97-AF65-F5344CB8AC3E}">
        <p14:creationId xmlns:p14="http://schemas.microsoft.com/office/powerpoint/2010/main" val="3557208407"/>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motor.jpg"/>
          <p:cNvPicPr>
            <a:picLocks noChangeAspect="1"/>
          </p:cNvPicPr>
          <p:nvPr/>
        </p:nvPicPr>
        <p:blipFill>
          <a:blip r:embed="rId2" cstate="print">
            <a:duotone>
              <a:schemeClr val="accent1">
                <a:shade val="45000"/>
                <a:satMod val="135000"/>
              </a:schemeClr>
              <a:prstClr val="white"/>
            </a:duotone>
            <a:lum contrast="2000"/>
          </a:blip>
          <a:stretch>
            <a:fillRect/>
          </a:stretch>
        </p:blipFill>
        <p:spPr>
          <a:xfrm>
            <a:off x="457200" y="228600"/>
            <a:ext cx="8229600" cy="1219200"/>
          </a:xfrm>
          <a:prstGeom prst="rect">
            <a:avLst/>
          </a:prstGeom>
          <a:ln>
            <a:solidFill>
              <a:schemeClr val="bg1"/>
            </a:solidFill>
          </a:ln>
          <a:effectLst>
            <a:glow rad="101600">
              <a:schemeClr val="bg2">
                <a:lumMod val="90000"/>
                <a:alpha val="60000"/>
              </a:schemeClr>
            </a:glow>
            <a:reflection blurRad="6350" stA="50000" endA="300" endPos="55000" dir="5400000" sy="-100000" algn="bl" rotWithShape="0"/>
          </a:effectLst>
        </p:spPr>
      </p:pic>
      <p:graphicFrame>
        <p:nvGraphicFramePr>
          <p:cNvPr id="5" name="Table 4"/>
          <p:cNvGraphicFramePr>
            <a:graphicFrameLocks noGrp="1"/>
          </p:cNvGraphicFramePr>
          <p:nvPr>
            <p:extLst>
              <p:ext uri="{D42A27DB-BD31-4B8C-83A1-F6EECF244321}">
                <p14:modId xmlns:p14="http://schemas.microsoft.com/office/powerpoint/2010/main" val="2540688951"/>
              </p:ext>
            </p:extLst>
          </p:nvPr>
        </p:nvGraphicFramePr>
        <p:xfrm>
          <a:off x="457200" y="1676400"/>
          <a:ext cx="8229600" cy="4463935"/>
        </p:xfrm>
        <a:graphic>
          <a:graphicData uri="http://schemas.openxmlformats.org/drawingml/2006/table">
            <a:tbl>
              <a:tblPr firstRow="1" bandRow="1">
                <a:tableStyleId>{5C22544A-7EE6-4342-B048-85BDC9FD1C3A}</a:tableStyleId>
              </a:tblPr>
              <a:tblGrid>
                <a:gridCol w="8229600">
                  <a:extLst>
                    <a:ext uri="{9D8B030D-6E8A-4147-A177-3AD203B41FA5}">
                      <a16:colId xmlns:a16="http://schemas.microsoft.com/office/drawing/2014/main" val="20000"/>
                    </a:ext>
                  </a:extLst>
                </a:gridCol>
              </a:tblGrid>
              <a:tr h="519545">
                <a:tc>
                  <a:txBody>
                    <a:bodyPr/>
                    <a:lstStyle/>
                    <a:p>
                      <a:pPr algn="ctr">
                        <a:lnSpc>
                          <a:spcPct val="150000"/>
                        </a:lnSpc>
                      </a:pPr>
                      <a:r>
                        <a:rPr lang="en-US" sz="2400" b="0" dirty="0" smtClean="0">
                          <a:solidFill>
                            <a:schemeClr val="accent5">
                              <a:lumMod val="75000"/>
                            </a:schemeClr>
                          </a:solidFill>
                          <a:latin typeface="Calibri" pitchFamily="34" charset="0"/>
                          <a:cs typeface="Calibri" pitchFamily="34" charset="0"/>
                        </a:rPr>
                        <a:t>PET</a:t>
                      </a:r>
                      <a:r>
                        <a:rPr lang="en-US" sz="2400" b="0" baseline="0" dirty="0" smtClean="0">
                          <a:solidFill>
                            <a:schemeClr val="accent5">
                              <a:lumMod val="75000"/>
                            </a:schemeClr>
                          </a:solidFill>
                          <a:latin typeface="Calibri" pitchFamily="34" charset="0"/>
                          <a:cs typeface="Calibri" pitchFamily="34" charset="0"/>
                        </a:rPr>
                        <a:t> CARE – CONDITIONS</a:t>
                      </a:r>
                      <a:endParaRPr lang="en-US" sz="2400" b="0" dirty="0">
                        <a:solidFill>
                          <a:schemeClr val="accent5">
                            <a:lumMod val="75000"/>
                          </a:schemeClr>
                        </a:solidFill>
                        <a:latin typeface="Calibri" pitchFamily="34" charset="0"/>
                        <a:cs typeface="Calibri" pitchFamily="34" charset="0"/>
                      </a:endParaRPr>
                    </a:p>
                  </a:txBody>
                  <a:tcPr anchor="ctr">
                    <a:solidFill>
                      <a:srgbClr val="FFC000"/>
                    </a:solidFill>
                  </a:tcPr>
                </a:tc>
                <a:extLst>
                  <a:ext uri="{0D108BD9-81ED-4DB2-BD59-A6C34878D82A}">
                    <a16:rowId xmlns:a16="http://schemas.microsoft.com/office/drawing/2014/main" val="10000"/>
                  </a:ext>
                </a:extLst>
              </a:tr>
              <a:tr h="3823855">
                <a:tc>
                  <a:txBody>
                    <a:bodyPr/>
                    <a:lstStyle/>
                    <a:p>
                      <a:r>
                        <a:rPr lang="en-US" sz="1800" b="0" dirty="0" smtClean="0">
                          <a:latin typeface="Calibri" pitchFamily="34" charset="0"/>
                          <a:cs typeface="Calibri" pitchFamily="34" charset="0"/>
                        </a:rPr>
                        <a:t>CONDITIONS:</a:t>
                      </a:r>
                    </a:p>
                    <a:p>
                      <a:pPr marL="342900" indent="-342900">
                        <a:buFont typeface="+mj-lt"/>
                        <a:buAutoNum type="arabicPeriod"/>
                      </a:pPr>
                      <a:r>
                        <a:rPr lang="en-US" sz="1800" b="0" dirty="0" smtClean="0">
                          <a:latin typeface="Calibri" pitchFamily="34" charset="0"/>
                          <a:cs typeface="Calibri" pitchFamily="34" charset="0"/>
                        </a:rPr>
                        <a:t>Sum</a:t>
                      </a:r>
                      <a:r>
                        <a:rPr lang="en-US" sz="1800" b="0" baseline="0" dirty="0" smtClean="0">
                          <a:latin typeface="Calibri" pitchFamily="34" charset="0"/>
                          <a:cs typeface="Calibri" pitchFamily="34" charset="0"/>
                        </a:rPr>
                        <a:t> Insured options are Rs.10,000/-, Rs.25,000/-, Rs.50,000/- per Pet per vehicle</a:t>
                      </a:r>
                    </a:p>
                    <a:p>
                      <a:pPr marL="342900" indent="-342900">
                        <a:buFont typeface="+mj-lt"/>
                        <a:buAutoNum type="arabicPeriod"/>
                      </a:pPr>
                      <a:r>
                        <a:rPr lang="en-US" sz="1800" b="0" baseline="0" dirty="0" smtClean="0">
                          <a:latin typeface="Calibri" pitchFamily="34" charset="0"/>
                          <a:cs typeface="Calibri" pitchFamily="34" charset="0"/>
                        </a:rPr>
                        <a:t>Covers all type of dogs aged from 8 week-old to 8 years old</a:t>
                      </a:r>
                    </a:p>
                    <a:p>
                      <a:pPr marL="342900" indent="-342900">
                        <a:buFont typeface="+mj-lt"/>
                        <a:buAutoNum type="arabicPeriod"/>
                      </a:pPr>
                      <a:r>
                        <a:rPr lang="en-US" sz="1800" b="0" baseline="0" dirty="0" smtClean="0">
                          <a:latin typeface="Calibri" pitchFamily="34" charset="0"/>
                          <a:cs typeface="Calibri" pitchFamily="34" charset="0"/>
                        </a:rPr>
                        <a:t>Valuation report and health certificate from the Vets Doctor should be obtained</a:t>
                      </a:r>
                    </a:p>
                    <a:p>
                      <a:pPr marL="342900" indent="-342900">
                        <a:buFont typeface="+mj-lt"/>
                        <a:buAutoNum type="arabicPeriod"/>
                      </a:pPr>
                      <a:r>
                        <a:rPr lang="en-US" sz="1800" b="0" baseline="0" dirty="0" smtClean="0">
                          <a:latin typeface="Calibri" pitchFamily="34" charset="0"/>
                          <a:cs typeface="Calibri" pitchFamily="34" charset="0"/>
                        </a:rPr>
                        <a:t>Photographs of the Pet with the Insured and the Insured Vehicle should be obtained</a:t>
                      </a:r>
                    </a:p>
                    <a:p>
                      <a:pPr marL="342900" indent="-342900">
                        <a:buFont typeface="+mj-lt"/>
                        <a:buAutoNum type="arabicPeriod"/>
                      </a:pPr>
                      <a:r>
                        <a:rPr lang="en-US" sz="1800" b="0" dirty="0" smtClean="0">
                          <a:latin typeface="Calibri" pitchFamily="34" charset="0"/>
                          <a:cs typeface="Calibri" pitchFamily="34" charset="0"/>
                        </a:rPr>
                        <a:t>Any Recognition</a:t>
                      </a:r>
                      <a:r>
                        <a:rPr lang="en-US" sz="1800" b="0" baseline="0" dirty="0" smtClean="0">
                          <a:latin typeface="Calibri" pitchFamily="34" charset="0"/>
                          <a:cs typeface="Calibri" pitchFamily="34" charset="0"/>
                        </a:rPr>
                        <a:t>/Birth mark should be pointed out in the proposal form</a:t>
                      </a:r>
                    </a:p>
                    <a:p>
                      <a:pPr marL="342900" indent="-342900">
                        <a:buFont typeface="+mj-lt"/>
                        <a:buAutoNum type="arabicPeriod"/>
                      </a:pPr>
                      <a:r>
                        <a:rPr lang="en-US" sz="1800" b="0" baseline="0" dirty="0" smtClean="0">
                          <a:latin typeface="Calibri" pitchFamily="34" charset="0"/>
                          <a:cs typeface="Calibri" pitchFamily="34" charset="0"/>
                        </a:rPr>
                        <a:t>Written notice with the full particulars must be given to the company immediately</a:t>
                      </a:r>
                    </a:p>
                    <a:p>
                      <a:pPr marL="342900" indent="-342900">
                        <a:buFont typeface="+mj-lt"/>
                        <a:buAutoNum type="arabicPeriod"/>
                      </a:pPr>
                      <a:r>
                        <a:rPr lang="en-US" sz="1800" b="0" baseline="0" dirty="0" smtClean="0">
                          <a:latin typeface="Calibri" pitchFamily="34" charset="0"/>
                          <a:cs typeface="Calibri" pitchFamily="34" charset="0"/>
                        </a:rPr>
                        <a:t>Satisfactory proof of the claim shall be furnished to the company</a:t>
                      </a:r>
                    </a:p>
                    <a:p>
                      <a:pPr marL="342900" indent="-342900">
                        <a:buFont typeface="+mj-lt"/>
                        <a:buAutoNum type="arabicPeriod"/>
                      </a:pPr>
                      <a:r>
                        <a:rPr lang="en-US" sz="1800" b="0" baseline="0" dirty="0" smtClean="0">
                          <a:latin typeface="Calibri" pitchFamily="34" charset="0"/>
                          <a:cs typeface="Calibri" pitchFamily="34" charset="0"/>
                        </a:rPr>
                        <a:t>Claim for the pet will be admissible subject to admissibility of OD claim.</a:t>
                      </a:r>
                      <a:endParaRPr lang="en-US" sz="1800" b="0" dirty="0" smtClean="0">
                        <a:latin typeface="Calibri" pitchFamily="34" charset="0"/>
                        <a:cs typeface="Calibri" pitchFamily="34" charset="0"/>
                      </a:endParaRPr>
                    </a:p>
                  </a:txBody>
                  <a:tcPr anchor="ctr"/>
                </a:tc>
                <a:extLst>
                  <a:ext uri="{0D108BD9-81ED-4DB2-BD59-A6C34878D82A}">
                    <a16:rowId xmlns:a16="http://schemas.microsoft.com/office/drawing/2014/main" val="10001"/>
                  </a:ext>
                </a:extLst>
              </a:tr>
            </a:tbl>
          </a:graphicData>
        </a:graphic>
      </p:graphicFrame>
      <p:grpSp>
        <p:nvGrpSpPr>
          <p:cNvPr id="7" name="Group 6"/>
          <p:cNvGrpSpPr/>
          <p:nvPr/>
        </p:nvGrpSpPr>
        <p:grpSpPr>
          <a:xfrm>
            <a:off x="4876800" y="734370"/>
            <a:ext cx="3657600" cy="702000"/>
            <a:chOff x="0" y="0"/>
            <a:chExt cx="3657600" cy="702000"/>
          </a:xfrm>
        </p:grpSpPr>
        <p:sp>
          <p:nvSpPr>
            <p:cNvPr id="8" name="Rounded Rectangle 7"/>
            <p:cNvSpPr/>
            <p:nvPr/>
          </p:nvSpPr>
          <p:spPr>
            <a:xfrm>
              <a:off x="0" y="0"/>
              <a:ext cx="3657600" cy="702000"/>
            </a:xfrm>
            <a:prstGeom prst="roundRect">
              <a:avLst/>
            </a:prstGeom>
            <a:solidFill>
              <a:srgbClr val="FFC000"/>
            </a:solidFill>
            <a:ln>
              <a:solidFill>
                <a:schemeClr val="accent4">
                  <a:lumMod val="75000"/>
                </a:schemeClr>
              </a:solidFill>
            </a:ln>
          </p:spPr>
          <p:style>
            <a:lnRef idx="2">
              <a:scrgbClr r="0" g="0" b="0"/>
            </a:lnRef>
            <a:fillRef idx="1">
              <a:scrgbClr r="0" g="0" b="0"/>
            </a:fillRef>
            <a:effectRef idx="0">
              <a:schemeClr val="accent1">
                <a:hueOff val="0"/>
                <a:satOff val="0"/>
                <a:lumOff val="0"/>
                <a:alphaOff val="0"/>
              </a:schemeClr>
            </a:effectRef>
            <a:fontRef idx="minor">
              <a:schemeClr val="lt1"/>
            </a:fontRef>
          </p:style>
        </p:sp>
        <p:sp>
          <p:nvSpPr>
            <p:cNvPr id="10" name="Rounded Rectangle 4"/>
            <p:cNvSpPr txBox="1"/>
            <p:nvPr/>
          </p:nvSpPr>
          <p:spPr>
            <a:xfrm>
              <a:off x="34269" y="34269"/>
              <a:ext cx="3589062" cy="633462"/>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95250" tIns="95250" rIns="95250" bIns="95250" numCol="1" spcCol="1270" anchor="ctr" anchorCtr="0">
              <a:noAutofit/>
            </a:bodyPr>
            <a:lstStyle/>
            <a:p>
              <a:pPr lvl="0" algn="ctr" defTabSz="1111250" rtl="0">
                <a:lnSpc>
                  <a:spcPct val="90000"/>
                </a:lnSpc>
                <a:spcBef>
                  <a:spcPct val="0"/>
                </a:spcBef>
                <a:spcAft>
                  <a:spcPct val="35000"/>
                </a:spcAft>
              </a:pPr>
              <a:r>
                <a:rPr lang="en-GB" sz="2500" b="0" kern="1200" noProof="0" dirty="0" smtClean="0">
                  <a:solidFill>
                    <a:schemeClr val="accent5">
                      <a:lumMod val="75000"/>
                    </a:schemeClr>
                  </a:solidFill>
                </a:rPr>
                <a:t>Motor Add </a:t>
              </a:r>
              <a:r>
                <a:rPr lang="en-GB" sz="2500" b="0" kern="1200" noProof="0" dirty="0" err="1" smtClean="0">
                  <a:solidFill>
                    <a:schemeClr val="accent5">
                      <a:lumMod val="75000"/>
                    </a:schemeClr>
                  </a:solidFill>
                </a:rPr>
                <a:t>Ons</a:t>
              </a:r>
              <a:endParaRPr lang="en-GB" sz="2500" b="0" kern="1200" noProof="0" dirty="0">
                <a:solidFill>
                  <a:schemeClr val="accent5">
                    <a:lumMod val="75000"/>
                  </a:schemeClr>
                </a:solidFill>
              </a:endParaRPr>
            </a:p>
          </p:txBody>
        </p:sp>
      </p:grpSp>
      <p:sp>
        <p:nvSpPr>
          <p:cNvPr id="11" name="Rectangle 1"/>
          <p:cNvSpPr>
            <a:spLocks noChangeArrowheads="1"/>
          </p:cNvSpPr>
          <p:nvPr/>
        </p:nvSpPr>
        <p:spPr bwMode="auto">
          <a:xfrm>
            <a:off x="0" y="6215062"/>
            <a:ext cx="9144000" cy="642938"/>
          </a:xfrm>
          <a:prstGeom prst="rect">
            <a:avLst/>
          </a:prstGeom>
          <a:solidFill>
            <a:srgbClr val="FFC000"/>
          </a:solidFill>
          <a:ln w="9525">
            <a:noFill/>
            <a:round/>
            <a:headEnd/>
            <a:tailEnd/>
          </a:ln>
          <a:effectLst/>
        </p:spPr>
        <p:txBody>
          <a:bodyPr wrap="none" lIns="82954" tIns="41477" rIns="82954" bIns="41477"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IN" sz="1800" i="0" u="none" strike="noStrike" kern="0" normalizeH="0" baseline="0" noProof="0" dirty="0" smtClean="0">
                <a:ln w="0"/>
                <a:effectLst>
                  <a:outerShdw blurRad="38100" dist="19050" dir="2700000" algn="tl" rotWithShape="0">
                    <a:schemeClr val="dk1">
                      <a:alpha val="40000"/>
                    </a:schemeClr>
                  </a:outerShdw>
                </a:effectLst>
                <a:uLnTx/>
                <a:uFillTx/>
                <a:latin typeface="Calibri"/>
                <a:cs typeface="Arial" panose="020B0604020202020204" pitchFamily="34" charset="0"/>
              </a:rPr>
              <a:t>UNITED INDIA INSURANCE COMPANY LIMITED</a:t>
            </a:r>
            <a:endParaRPr kumimoji="0" lang="en-IN" sz="1800" i="0" u="none" strike="noStrike" kern="0" normalizeH="0" baseline="0" noProof="0" dirty="0">
              <a:ln w="0"/>
              <a:effectLst>
                <a:outerShdw blurRad="38100" dist="19050" dir="2700000" algn="tl" rotWithShape="0">
                  <a:schemeClr val="dk1">
                    <a:alpha val="40000"/>
                  </a:schemeClr>
                </a:outerShdw>
              </a:effectLst>
              <a:uLnTx/>
              <a:uFillTx/>
              <a:latin typeface="Calibri"/>
              <a:cs typeface="Arial" panose="020B0604020202020204" pitchFamily="34" charset="0"/>
            </a:endParaRPr>
          </a:p>
        </p:txBody>
      </p:sp>
      <p:pic>
        <p:nvPicPr>
          <p:cNvPr id="1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9850" y="6265862"/>
            <a:ext cx="858838" cy="554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spTree>
    <p:extLst>
      <p:ext uri="{BB962C8B-B14F-4D97-AF65-F5344CB8AC3E}">
        <p14:creationId xmlns:p14="http://schemas.microsoft.com/office/powerpoint/2010/main" val="1412778891"/>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motor.jpg"/>
          <p:cNvPicPr>
            <a:picLocks noChangeAspect="1"/>
          </p:cNvPicPr>
          <p:nvPr/>
        </p:nvPicPr>
        <p:blipFill>
          <a:blip r:embed="rId2" cstate="print">
            <a:duotone>
              <a:schemeClr val="accent1">
                <a:shade val="45000"/>
                <a:satMod val="135000"/>
              </a:schemeClr>
              <a:prstClr val="white"/>
            </a:duotone>
            <a:lum contrast="2000"/>
          </a:blip>
          <a:stretch>
            <a:fillRect/>
          </a:stretch>
        </p:blipFill>
        <p:spPr>
          <a:xfrm>
            <a:off x="457200" y="228600"/>
            <a:ext cx="8229600" cy="1219200"/>
          </a:xfrm>
          <a:prstGeom prst="rect">
            <a:avLst/>
          </a:prstGeom>
          <a:ln>
            <a:solidFill>
              <a:schemeClr val="bg1"/>
            </a:solidFill>
          </a:ln>
          <a:effectLst>
            <a:glow rad="101600">
              <a:schemeClr val="bg2">
                <a:lumMod val="90000"/>
                <a:alpha val="60000"/>
              </a:schemeClr>
            </a:glow>
            <a:reflection blurRad="6350" stA="50000" endA="300" endPos="55000" dir="5400000" sy="-100000" algn="bl" rotWithShape="0"/>
          </a:effectLst>
        </p:spPr>
      </p:pic>
      <p:graphicFrame>
        <p:nvGraphicFramePr>
          <p:cNvPr id="5" name="Table 4"/>
          <p:cNvGraphicFramePr>
            <a:graphicFrameLocks noGrp="1"/>
          </p:cNvGraphicFramePr>
          <p:nvPr>
            <p:extLst>
              <p:ext uri="{D42A27DB-BD31-4B8C-83A1-F6EECF244321}">
                <p14:modId xmlns:p14="http://schemas.microsoft.com/office/powerpoint/2010/main" val="3405064326"/>
              </p:ext>
            </p:extLst>
          </p:nvPr>
        </p:nvGraphicFramePr>
        <p:xfrm>
          <a:off x="457200" y="1676400"/>
          <a:ext cx="8229600" cy="5943600"/>
        </p:xfrm>
        <a:graphic>
          <a:graphicData uri="http://schemas.openxmlformats.org/drawingml/2006/table">
            <a:tbl>
              <a:tblPr firstRow="1" bandRow="1">
                <a:tableStyleId>{5C22544A-7EE6-4342-B048-85BDC9FD1C3A}</a:tableStyleId>
              </a:tblPr>
              <a:tblGrid>
                <a:gridCol w="8229600">
                  <a:extLst>
                    <a:ext uri="{9D8B030D-6E8A-4147-A177-3AD203B41FA5}">
                      <a16:colId xmlns:a16="http://schemas.microsoft.com/office/drawing/2014/main" val="20000"/>
                    </a:ext>
                  </a:extLst>
                </a:gridCol>
              </a:tblGrid>
              <a:tr h="519545">
                <a:tc>
                  <a:txBody>
                    <a:bodyPr/>
                    <a:lstStyle/>
                    <a:p>
                      <a:pPr algn="ctr">
                        <a:lnSpc>
                          <a:spcPct val="150000"/>
                        </a:lnSpc>
                      </a:pPr>
                      <a:r>
                        <a:rPr lang="en-US" sz="2400" b="0" dirty="0" smtClean="0">
                          <a:solidFill>
                            <a:schemeClr val="accent5">
                              <a:lumMod val="75000"/>
                            </a:schemeClr>
                          </a:solidFill>
                          <a:latin typeface="Calibri" pitchFamily="34" charset="0"/>
                          <a:cs typeface="Calibri" pitchFamily="34" charset="0"/>
                        </a:rPr>
                        <a:t>PET</a:t>
                      </a:r>
                      <a:r>
                        <a:rPr lang="en-US" sz="2400" b="0" baseline="0" dirty="0" smtClean="0">
                          <a:solidFill>
                            <a:schemeClr val="accent5">
                              <a:lumMod val="75000"/>
                            </a:schemeClr>
                          </a:solidFill>
                          <a:latin typeface="Calibri" pitchFamily="34" charset="0"/>
                          <a:cs typeface="Calibri" pitchFamily="34" charset="0"/>
                        </a:rPr>
                        <a:t> CARE – RATING AND EXCLUSIONS</a:t>
                      </a:r>
                      <a:endParaRPr lang="en-US" sz="2400" b="0" dirty="0">
                        <a:solidFill>
                          <a:schemeClr val="accent5">
                            <a:lumMod val="75000"/>
                          </a:schemeClr>
                        </a:solidFill>
                        <a:latin typeface="Calibri" pitchFamily="34" charset="0"/>
                        <a:cs typeface="Calibri" pitchFamily="34" charset="0"/>
                      </a:endParaRPr>
                    </a:p>
                  </a:txBody>
                  <a:tcPr anchor="ctr">
                    <a:solidFill>
                      <a:srgbClr val="FFC000"/>
                    </a:solidFill>
                  </a:tcPr>
                </a:tc>
                <a:extLst>
                  <a:ext uri="{0D108BD9-81ED-4DB2-BD59-A6C34878D82A}">
                    <a16:rowId xmlns:a16="http://schemas.microsoft.com/office/drawing/2014/main" val="10000"/>
                  </a:ext>
                </a:extLst>
              </a:tr>
              <a:tr h="3823855">
                <a:tc>
                  <a:txBody>
                    <a:bodyPr/>
                    <a:lstStyle/>
                    <a:p>
                      <a:r>
                        <a:rPr lang="en-US" sz="1800" b="0" u="sng" dirty="0" smtClean="0">
                          <a:latin typeface="Calibri" pitchFamily="34" charset="0"/>
                          <a:cs typeface="Calibri" pitchFamily="34" charset="0"/>
                        </a:rPr>
                        <a:t>RATING STRUCTURE:</a:t>
                      </a:r>
                    </a:p>
                    <a:p>
                      <a:pPr marL="0" indent="0">
                        <a:buFont typeface="+mj-lt"/>
                        <a:buNone/>
                      </a:pPr>
                      <a:r>
                        <a:rPr lang="en-US" sz="1800" b="0" dirty="0" smtClean="0">
                          <a:latin typeface="Calibri" pitchFamily="34" charset="0"/>
                          <a:cs typeface="Calibri" pitchFamily="34" charset="0"/>
                        </a:rPr>
                        <a:t>The</a:t>
                      </a:r>
                      <a:r>
                        <a:rPr lang="en-US" sz="1800" b="0" baseline="0" dirty="0" smtClean="0">
                          <a:latin typeface="Calibri" pitchFamily="34" charset="0"/>
                          <a:cs typeface="Calibri" pitchFamily="34" charset="0"/>
                        </a:rPr>
                        <a:t> premium rates (excluding GST) for the three SI are as follows:</a:t>
                      </a:r>
                    </a:p>
                    <a:p>
                      <a:pPr marL="0" indent="0">
                        <a:buFont typeface="+mj-lt"/>
                        <a:buNone/>
                      </a:pPr>
                      <a:endParaRPr lang="en-US" sz="1800" b="0" baseline="0" dirty="0" smtClean="0">
                        <a:latin typeface="Calibri" pitchFamily="34" charset="0"/>
                        <a:cs typeface="Calibri" pitchFamily="34" charset="0"/>
                      </a:endParaRPr>
                    </a:p>
                    <a:p>
                      <a:pPr marL="0" indent="0">
                        <a:buFont typeface="+mj-lt"/>
                        <a:buNone/>
                      </a:pPr>
                      <a:r>
                        <a:rPr lang="en-US" sz="1800" b="0" baseline="0" dirty="0" smtClean="0">
                          <a:latin typeface="Calibri" pitchFamily="34" charset="0"/>
                          <a:cs typeface="Calibri" pitchFamily="34" charset="0"/>
                        </a:rPr>
                        <a:t> </a:t>
                      </a:r>
                      <a:endParaRPr lang="en-US" sz="1800" b="0" dirty="0" smtClean="0">
                        <a:latin typeface="Calibri" pitchFamily="34" charset="0"/>
                        <a:cs typeface="Calibri" pitchFamily="34" charset="0"/>
                      </a:endParaRPr>
                    </a:p>
                    <a:p>
                      <a:endParaRPr lang="en-US" sz="1800" b="0" dirty="0" smtClean="0">
                        <a:latin typeface="Calibri" pitchFamily="34" charset="0"/>
                        <a:cs typeface="Calibri" pitchFamily="34" charset="0"/>
                      </a:endParaRPr>
                    </a:p>
                    <a:p>
                      <a:endParaRPr lang="en-US" sz="1800" b="0" dirty="0" smtClean="0">
                        <a:latin typeface="Calibri" pitchFamily="34" charset="0"/>
                        <a:cs typeface="Calibri" pitchFamily="34" charset="0"/>
                      </a:endParaRPr>
                    </a:p>
                    <a:p>
                      <a:endParaRPr lang="en-US" sz="1800" b="0" dirty="0" smtClean="0">
                        <a:latin typeface="Calibri" pitchFamily="34" charset="0"/>
                        <a:cs typeface="Calibri" pitchFamily="34" charset="0"/>
                      </a:endParaRPr>
                    </a:p>
                    <a:p>
                      <a:endParaRPr lang="en-US" sz="1800" b="0" dirty="0" smtClean="0">
                        <a:latin typeface="Calibri" pitchFamily="34" charset="0"/>
                        <a:cs typeface="Calibri" pitchFamily="34" charset="0"/>
                      </a:endParaRPr>
                    </a:p>
                    <a:p>
                      <a:endParaRPr lang="en-US" sz="1800" b="0" u="sng" dirty="0" smtClean="0">
                        <a:latin typeface="Calibri" pitchFamily="34" charset="0"/>
                        <a:cs typeface="Calibri" pitchFamily="34" charset="0"/>
                      </a:endParaRPr>
                    </a:p>
                    <a:p>
                      <a:r>
                        <a:rPr lang="en-US" sz="1800" b="0" u="sng" dirty="0" smtClean="0">
                          <a:latin typeface="Calibri" pitchFamily="34" charset="0"/>
                          <a:cs typeface="Calibri" pitchFamily="34" charset="0"/>
                        </a:rPr>
                        <a:t>EXCLUSIONS:</a:t>
                      </a:r>
                    </a:p>
                    <a:p>
                      <a:pPr marL="342900" indent="-342900">
                        <a:buFont typeface="+mj-lt"/>
                        <a:buAutoNum type="arabicPeriod"/>
                      </a:pPr>
                      <a:r>
                        <a:rPr lang="en-US" sz="1800" b="0" dirty="0" smtClean="0">
                          <a:latin typeface="Calibri" pitchFamily="34" charset="0"/>
                          <a:cs typeface="Calibri" pitchFamily="34" charset="0"/>
                        </a:rPr>
                        <a:t>Theft</a:t>
                      </a:r>
                      <a:r>
                        <a:rPr lang="en-US" sz="1800" b="0" baseline="0" dirty="0" smtClean="0">
                          <a:latin typeface="Calibri" pitchFamily="34" charset="0"/>
                          <a:cs typeface="Calibri" pitchFamily="34" charset="0"/>
                        </a:rPr>
                        <a:t> of the Pet from Insured Vehicle</a:t>
                      </a:r>
                    </a:p>
                    <a:p>
                      <a:pPr marL="342900" indent="-342900">
                        <a:buFont typeface="+mj-lt"/>
                        <a:buAutoNum type="arabicPeriod"/>
                      </a:pPr>
                      <a:r>
                        <a:rPr lang="en-US" sz="1800" b="0" baseline="0" dirty="0" smtClean="0">
                          <a:latin typeface="Calibri" pitchFamily="34" charset="0"/>
                          <a:cs typeface="Calibri" pitchFamily="34" charset="0"/>
                        </a:rPr>
                        <a:t>Pet running away from the spot of accident and is not traceable</a:t>
                      </a:r>
                    </a:p>
                    <a:p>
                      <a:pPr marL="342900" indent="-342900">
                        <a:buFont typeface="+mj-lt"/>
                        <a:buAutoNum type="arabicPeriod"/>
                      </a:pPr>
                      <a:r>
                        <a:rPr lang="en-US" sz="1800" b="0" baseline="0" dirty="0" smtClean="0">
                          <a:latin typeface="Calibri" pitchFamily="34" charset="0"/>
                          <a:cs typeface="Calibri" pitchFamily="34" charset="0"/>
                        </a:rPr>
                        <a:t>Claims arising beyond the scope of “Covers Provided”</a:t>
                      </a:r>
                    </a:p>
                    <a:p>
                      <a:pPr marL="0" indent="0">
                        <a:buFont typeface="+mj-lt"/>
                        <a:buNone/>
                      </a:pPr>
                      <a:endParaRPr lang="en-US" sz="1800" b="0" baseline="0" dirty="0" smtClean="0">
                        <a:latin typeface="Calibri" pitchFamily="34" charset="0"/>
                        <a:cs typeface="Calibri" pitchFamily="34" charset="0"/>
                      </a:endParaRPr>
                    </a:p>
                    <a:p>
                      <a:pPr marL="0" indent="0">
                        <a:buFont typeface="+mj-lt"/>
                        <a:buNone/>
                      </a:pPr>
                      <a:endParaRPr lang="en-US" sz="1800" b="0" dirty="0" smtClean="0">
                        <a:latin typeface="Calibri" pitchFamily="34" charset="0"/>
                        <a:cs typeface="Calibri" pitchFamily="34" charset="0"/>
                      </a:endParaRPr>
                    </a:p>
                    <a:p>
                      <a:endParaRPr lang="en-US" sz="1800" b="0" dirty="0" smtClean="0">
                        <a:latin typeface="Calibri" pitchFamily="34" charset="0"/>
                        <a:cs typeface="Calibri" pitchFamily="34" charset="0"/>
                      </a:endParaRPr>
                    </a:p>
                    <a:p>
                      <a:endParaRPr lang="en-US" sz="1800" b="0" dirty="0" smtClean="0">
                        <a:latin typeface="Calibri" pitchFamily="34" charset="0"/>
                        <a:cs typeface="Calibri" pitchFamily="34" charset="0"/>
                      </a:endParaRPr>
                    </a:p>
                    <a:p>
                      <a:endParaRPr lang="en-US" sz="1800" b="0" dirty="0" smtClean="0">
                        <a:latin typeface="Calibri" pitchFamily="34" charset="0"/>
                        <a:cs typeface="Calibri" pitchFamily="34" charset="0"/>
                      </a:endParaRPr>
                    </a:p>
                    <a:p>
                      <a:endParaRPr lang="en-US" sz="1800" b="0" dirty="0" smtClean="0">
                        <a:latin typeface="Calibri" pitchFamily="34" charset="0"/>
                        <a:cs typeface="Calibri" pitchFamily="34" charset="0"/>
                      </a:endParaRPr>
                    </a:p>
                  </a:txBody>
                  <a:tcPr anchor="ctr"/>
                </a:tc>
                <a:extLst>
                  <a:ext uri="{0D108BD9-81ED-4DB2-BD59-A6C34878D82A}">
                    <a16:rowId xmlns:a16="http://schemas.microsoft.com/office/drawing/2014/main" val="10001"/>
                  </a:ext>
                </a:extLst>
              </a:tr>
            </a:tbl>
          </a:graphicData>
        </a:graphic>
      </p:graphicFrame>
      <p:grpSp>
        <p:nvGrpSpPr>
          <p:cNvPr id="7" name="Group 6"/>
          <p:cNvGrpSpPr/>
          <p:nvPr/>
        </p:nvGrpSpPr>
        <p:grpSpPr>
          <a:xfrm>
            <a:off x="4876800" y="734370"/>
            <a:ext cx="3657600" cy="702000"/>
            <a:chOff x="0" y="0"/>
            <a:chExt cx="3657600" cy="702000"/>
          </a:xfrm>
        </p:grpSpPr>
        <p:sp>
          <p:nvSpPr>
            <p:cNvPr id="8" name="Rounded Rectangle 7"/>
            <p:cNvSpPr/>
            <p:nvPr/>
          </p:nvSpPr>
          <p:spPr>
            <a:xfrm>
              <a:off x="0" y="0"/>
              <a:ext cx="3657600" cy="702000"/>
            </a:xfrm>
            <a:prstGeom prst="roundRect">
              <a:avLst/>
            </a:prstGeom>
            <a:solidFill>
              <a:srgbClr val="FFC000"/>
            </a:solidFill>
            <a:ln>
              <a:solidFill>
                <a:schemeClr val="accent4">
                  <a:lumMod val="75000"/>
                </a:schemeClr>
              </a:solidFill>
            </a:ln>
          </p:spPr>
          <p:style>
            <a:lnRef idx="2">
              <a:scrgbClr r="0" g="0" b="0"/>
            </a:lnRef>
            <a:fillRef idx="1">
              <a:scrgbClr r="0" g="0" b="0"/>
            </a:fillRef>
            <a:effectRef idx="0">
              <a:schemeClr val="accent1">
                <a:hueOff val="0"/>
                <a:satOff val="0"/>
                <a:lumOff val="0"/>
                <a:alphaOff val="0"/>
              </a:schemeClr>
            </a:effectRef>
            <a:fontRef idx="minor">
              <a:schemeClr val="lt1"/>
            </a:fontRef>
          </p:style>
        </p:sp>
        <p:sp>
          <p:nvSpPr>
            <p:cNvPr id="10" name="Rounded Rectangle 4"/>
            <p:cNvSpPr txBox="1"/>
            <p:nvPr/>
          </p:nvSpPr>
          <p:spPr>
            <a:xfrm>
              <a:off x="34269" y="34269"/>
              <a:ext cx="3589062" cy="633462"/>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95250" tIns="95250" rIns="95250" bIns="95250" numCol="1" spcCol="1270" anchor="ctr" anchorCtr="0">
              <a:noAutofit/>
            </a:bodyPr>
            <a:lstStyle/>
            <a:p>
              <a:pPr lvl="0" algn="ctr" defTabSz="1111250" rtl="0">
                <a:lnSpc>
                  <a:spcPct val="90000"/>
                </a:lnSpc>
                <a:spcBef>
                  <a:spcPct val="0"/>
                </a:spcBef>
                <a:spcAft>
                  <a:spcPct val="35000"/>
                </a:spcAft>
              </a:pPr>
              <a:r>
                <a:rPr lang="en-GB" sz="2500" b="0" kern="1200" noProof="0" dirty="0" smtClean="0">
                  <a:solidFill>
                    <a:schemeClr val="accent5">
                      <a:lumMod val="75000"/>
                    </a:schemeClr>
                  </a:solidFill>
                </a:rPr>
                <a:t>Motor Add </a:t>
              </a:r>
              <a:r>
                <a:rPr lang="en-GB" sz="2500" b="0" kern="1200" noProof="0" dirty="0" err="1" smtClean="0">
                  <a:solidFill>
                    <a:schemeClr val="accent5">
                      <a:lumMod val="75000"/>
                    </a:schemeClr>
                  </a:solidFill>
                </a:rPr>
                <a:t>Ons</a:t>
              </a:r>
              <a:endParaRPr lang="en-GB" sz="2500" b="0" kern="1200" noProof="0" dirty="0">
                <a:solidFill>
                  <a:schemeClr val="accent5">
                    <a:lumMod val="75000"/>
                  </a:schemeClr>
                </a:solidFill>
              </a:endParaRPr>
            </a:p>
          </p:txBody>
        </p:sp>
      </p:grpSp>
      <p:sp>
        <p:nvSpPr>
          <p:cNvPr id="11" name="Rectangle 1"/>
          <p:cNvSpPr>
            <a:spLocks noChangeArrowheads="1"/>
          </p:cNvSpPr>
          <p:nvPr/>
        </p:nvSpPr>
        <p:spPr bwMode="auto">
          <a:xfrm>
            <a:off x="0" y="6215062"/>
            <a:ext cx="9144000" cy="642938"/>
          </a:xfrm>
          <a:prstGeom prst="rect">
            <a:avLst/>
          </a:prstGeom>
          <a:solidFill>
            <a:srgbClr val="FFC000"/>
          </a:solidFill>
          <a:ln w="9525">
            <a:noFill/>
            <a:round/>
            <a:headEnd/>
            <a:tailEnd/>
          </a:ln>
          <a:effectLst/>
        </p:spPr>
        <p:txBody>
          <a:bodyPr wrap="none" lIns="82954" tIns="41477" rIns="82954" bIns="41477"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IN" sz="1800" i="0" u="none" strike="noStrike" kern="0" normalizeH="0" baseline="0" noProof="0" dirty="0" smtClean="0">
                <a:ln w="0"/>
                <a:effectLst>
                  <a:outerShdw blurRad="38100" dist="19050" dir="2700000" algn="tl" rotWithShape="0">
                    <a:schemeClr val="dk1">
                      <a:alpha val="40000"/>
                    </a:schemeClr>
                  </a:outerShdw>
                </a:effectLst>
                <a:uLnTx/>
                <a:uFillTx/>
                <a:latin typeface="Calibri"/>
                <a:cs typeface="Arial" panose="020B0604020202020204" pitchFamily="34" charset="0"/>
              </a:rPr>
              <a:t>UNITED INDIA INSURANCE COMPANY LIMITED</a:t>
            </a:r>
            <a:endParaRPr kumimoji="0" lang="en-IN" sz="1800" i="0" u="none" strike="noStrike" kern="0" normalizeH="0" baseline="0" noProof="0" dirty="0">
              <a:ln w="0"/>
              <a:effectLst>
                <a:outerShdw blurRad="38100" dist="19050" dir="2700000" algn="tl" rotWithShape="0">
                  <a:schemeClr val="dk1">
                    <a:alpha val="40000"/>
                  </a:schemeClr>
                </a:outerShdw>
              </a:effectLst>
              <a:uLnTx/>
              <a:uFillTx/>
              <a:latin typeface="Calibri"/>
              <a:cs typeface="Arial" panose="020B0604020202020204" pitchFamily="34" charset="0"/>
            </a:endParaRPr>
          </a:p>
        </p:txBody>
      </p:sp>
      <p:pic>
        <p:nvPicPr>
          <p:cNvPr id="1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9850" y="6265862"/>
            <a:ext cx="858838" cy="554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graphicFrame>
        <p:nvGraphicFramePr>
          <p:cNvPr id="2" name="Table 1"/>
          <p:cNvGraphicFramePr>
            <a:graphicFrameLocks noGrp="1"/>
          </p:cNvGraphicFramePr>
          <p:nvPr>
            <p:extLst>
              <p:ext uri="{D42A27DB-BD31-4B8C-83A1-F6EECF244321}">
                <p14:modId xmlns:p14="http://schemas.microsoft.com/office/powerpoint/2010/main" val="4281565403"/>
              </p:ext>
            </p:extLst>
          </p:nvPr>
        </p:nvGraphicFramePr>
        <p:xfrm>
          <a:off x="762000" y="2971800"/>
          <a:ext cx="6096000" cy="1651000"/>
        </p:xfrm>
        <a:graphic>
          <a:graphicData uri="http://schemas.openxmlformats.org/drawingml/2006/table">
            <a:tbl>
              <a:tblPr firstRow="1" bandRow="1">
                <a:tableStyleId>{BC89EF96-8CEA-46FF-86C4-4CE0E7609802}</a:tableStyleId>
              </a:tblPr>
              <a:tblGrid>
                <a:gridCol w="2032000">
                  <a:extLst>
                    <a:ext uri="{9D8B030D-6E8A-4147-A177-3AD203B41FA5}">
                      <a16:colId xmlns:a16="http://schemas.microsoft.com/office/drawing/2014/main" val="20000"/>
                    </a:ext>
                  </a:extLst>
                </a:gridCol>
                <a:gridCol w="2032000">
                  <a:extLst>
                    <a:ext uri="{9D8B030D-6E8A-4147-A177-3AD203B41FA5}">
                      <a16:colId xmlns:a16="http://schemas.microsoft.com/office/drawing/2014/main" val="20001"/>
                    </a:ext>
                  </a:extLst>
                </a:gridCol>
                <a:gridCol w="2032000">
                  <a:extLst>
                    <a:ext uri="{9D8B030D-6E8A-4147-A177-3AD203B41FA5}">
                      <a16:colId xmlns:a16="http://schemas.microsoft.com/office/drawing/2014/main" val="20002"/>
                    </a:ext>
                  </a:extLst>
                </a:gridCol>
              </a:tblGrid>
              <a:tr h="370840">
                <a:tc>
                  <a:txBody>
                    <a:bodyPr/>
                    <a:lstStyle/>
                    <a:p>
                      <a:r>
                        <a:rPr lang="en-US" b="1" dirty="0" smtClean="0"/>
                        <a:t>Option 1</a:t>
                      </a:r>
                      <a:endParaRPr lang="en-US" b="1" dirty="0"/>
                    </a:p>
                  </a:txBody>
                  <a:tcPr/>
                </a:tc>
                <a:tc>
                  <a:txBody>
                    <a:bodyPr/>
                    <a:lstStyle/>
                    <a:p>
                      <a:r>
                        <a:rPr lang="en-US" b="1" dirty="0" smtClean="0"/>
                        <a:t>SI of Rs.10,000/-</a:t>
                      </a:r>
                      <a:endParaRPr lang="en-US" b="1" dirty="0"/>
                    </a:p>
                  </a:txBody>
                  <a:tcPr/>
                </a:tc>
                <a:tc>
                  <a:txBody>
                    <a:bodyPr/>
                    <a:lstStyle/>
                    <a:p>
                      <a:r>
                        <a:rPr lang="en-US" b="1" dirty="0" smtClean="0"/>
                        <a:t>Rs.100/-</a:t>
                      </a:r>
                      <a:endParaRPr lang="en-US" b="1" dirty="0"/>
                    </a:p>
                  </a:txBody>
                  <a:tcPr/>
                </a:tc>
                <a:extLst>
                  <a:ext uri="{0D108BD9-81ED-4DB2-BD59-A6C34878D82A}">
                    <a16:rowId xmlns:a16="http://schemas.microsoft.com/office/drawing/2014/main" val="10000"/>
                  </a:ext>
                </a:extLst>
              </a:tr>
              <a:tr h="370840">
                <a:tc>
                  <a:txBody>
                    <a:bodyPr/>
                    <a:lstStyle/>
                    <a:p>
                      <a:r>
                        <a:rPr lang="en-US" b="1" dirty="0" smtClean="0"/>
                        <a:t>Option 2</a:t>
                      </a:r>
                      <a:endParaRPr lang="en-US" b="1" dirty="0"/>
                    </a:p>
                  </a:txBody>
                  <a:tcPr/>
                </a:tc>
                <a:tc>
                  <a:txBody>
                    <a:bodyPr/>
                    <a:lstStyle/>
                    <a:p>
                      <a:pPr marL="0" marR="0" indent="0" algn="l" defTabSz="685800" rtl="0" eaLnBrk="1" fontAlgn="auto" latinLnBrk="0" hangingPunct="1">
                        <a:lnSpc>
                          <a:spcPct val="100000"/>
                        </a:lnSpc>
                        <a:spcBef>
                          <a:spcPts val="0"/>
                        </a:spcBef>
                        <a:spcAft>
                          <a:spcPts val="0"/>
                        </a:spcAft>
                        <a:buClrTx/>
                        <a:buSzTx/>
                        <a:buFontTx/>
                        <a:buNone/>
                        <a:tabLst/>
                        <a:defRPr/>
                      </a:pPr>
                      <a:r>
                        <a:rPr lang="en-US" b="1" dirty="0" smtClean="0"/>
                        <a:t>SI of Rs.25,000/-</a:t>
                      </a:r>
                    </a:p>
                    <a:p>
                      <a:endParaRPr lang="en-US" b="1" dirty="0"/>
                    </a:p>
                  </a:txBody>
                  <a:tcPr/>
                </a:tc>
                <a:tc>
                  <a:txBody>
                    <a:bodyPr/>
                    <a:lstStyle/>
                    <a:p>
                      <a:r>
                        <a:rPr lang="en-US" b="1" dirty="0" smtClean="0"/>
                        <a:t>Rs.250/-</a:t>
                      </a:r>
                      <a:endParaRPr lang="en-US" b="1" dirty="0"/>
                    </a:p>
                  </a:txBody>
                  <a:tcPr/>
                </a:tc>
                <a:extLst>
                  <a:ext uri="{0D108BD9-81ED-4DB2-BD59-A6C34878D82A}">
                    <a16:rowId xmlns:a16="http://schemas.microsoft.com/office/drawing/2014/main" val="10001"/>
                  </a:ext>
                </a:extLst>
              </a:tr>
              <a:tr h="436880">
                <a:tc>
                  <a:txBody>
                    <a:bodyPr/>
                    <a:lstStyle/>
                    <a:p>
                      <a:r>
                        <a:rPr lang="en-US" b="1" dirty="0" smtClean="0"/>
                        <a:t>Option</a:t>
                      </a:r>
                      <a:r>
                        <a:rPr lang="en-US" b="1" baseline="0" dirty="0" smtClean="0"/>
                        <a:t> 3</a:t>
                      </a:r>
                      <a:endParaRPr lang="en-US" b="1" dirty="0"/>
                    </a:p>
                  </a:txBody>
                  <a:tcPr/>
                </a:tc>
                <a:tc>
                  <a:txBody>
                    <a:bodyPr/>
                    <a:lstStyle/>
                    <a:p>
                      <a:pPr marL="0" marR="0" indent="0" algn="l" defTabSz="685800" rtl="0" eaLnBrk="1" fontAlgn="auto" latinLnBrk="0" hangingPunct="1">
                        <a:lnSpc>
                          <a:spcPct val="100000"/>
                        </a:lnSpc>
                        <a:spcBef>
                          <a:spcPts val="0"/>
                        </a:spcBef>
                        <a:spcAft>
                          <a:spcPts val="0"/>
                        </a:spcAft>
                        <a:buClrTx/>
                        <a:buSzTx/>
                        <a:buFontTx/>
                        <a:buNone/>
                        <a:tabLst/>
                        <a:defRPr/>
                      </a:pPr>
                      <a:r>
                        <a:rPr lang="en-US" b="1" dirty="0" smtClean="0"/>
                        <a:t>SI of Rs.50,000/-</a:t>
                      </a:r>
                    </a:p>
                    <a:p>
                      <a:endParaRPr lang="en-US" b="1" dirty="0"/>
                    </a:p>
                  </a:txBody>
                  <a:tcPr/>
                </a:tc>
                <a:tc>
                  <a:txBody>
                    <a:bodyPr/>
                    <a:lstStyle/>
                    <a:p>
                      <a:r>
                        <a:rPr lang="en-US" b="1" dirty="0" smtClean="0"/>
                        <a:t>Rs.500/-</a:t>
                      </a:r>
                      <a:endParaRPr lang="en-US" b="1" dirty="0"/>
                    </a:p>
                  </a:txBody>
                  <a:tcPr/>
                </a:tc>
                <a:extLst>
                  <a:ext uri="{0D108BD9-81ED-4DB2-BD59-A6C34878D82A}">
                    <a16:rowId xmlns:a16="http://schemas.microsoft.com/office/drawing/2014/main" val="10002"/>
                  </a:ext>
                </a:extLst>
              </a:tr>
            </a:tbl>
          </a:graphicData>
        </a:graphic>
      </p:graphicFrame>
    </p:spTree>
    <p:extLst>
      <p:ext uri="{BB962C8B-B14F-4D97-AF65-F5344CB8AC3E}">
        <p14:creationId xmlns:p14="http://schemas.microsoft.com/office/powerpoint/2010/main" val="100113070"/>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motor.jpg"/>
          <p:cNvPicPr>
            <a:picLocks noChangeAspect="1"/>
          </p:cNvPicPr>
          <p:nvPr/>
        </p:nvPicPr>
        <p:blipFill>
          <a:blip r:embed="rId2" cstate="print">
            <a:duotone>
              <a:schemeClr val="accent1">
                <a:shade val="45000"/>
                <a:satMod val="135000"/>
              </a:schemeClr>
              <a:prstClr val="white"/>
            </a:duotone>
            <a:lum contrast="2000"/>
          </a:blip>
          <a:stretch>
            <a:fillRect/>
          </a:stretch>
        </p:blipFill>
        <p:spPr>
          <a:xfrm>
            <a:off x="457200" y="228600"/>
            <a:ext cx="8229600" cy="1219200"/>
          </a:xfrm>
          <a:prstGeom prst="rect">
            <a:avLst/>
          </a:prstGeom>
          <a:ln>
            <a:solidFill>
              <a:schemeClr val="bg1"/>
            </a:solidFill>
          </a:ln>
          <a:effectLst>
            <a:glow rad="101600">
              <a:schemeClr val="bg2">
                <a:lumMod val="90000"/>
                <a:alpha val="60000"/>
              </a:schemeClr>
            </a:glow>
            <a:reflection blurRad="6350" stA="50000" endA="300" endPos="55000" dir="5400000" sy="-100000" algn="bl" rotWithShape="0"/>
          </a:effectLst>
        </p:spPr>
      </p:pic>
      <p:graphicFrame>
        <p:nvGraphicFramePr>
          <p:cNvPr id="5" name="Table 4"/>
          <p:cNvGraphicFramePr>
            <a:graphicFrameLocks noGrp="1"/>
          </p:cNvGraphicFramePr>
          <p:nvPr>
            <p:extLst>
              <p:ext uri="{D42A27DB-BD31-4B8C-83A1-F6EECF244321}">
                <p14:modId xmlns:p14="http://schemas.microsoft.com/office/powerpoint/2010/main" val="1062548921"/>
              </p:ext>
            </p:extLst>
          </p:nvPr>
        </p:nvGraphicFramePr>
        <p:xfrm>
          <a:off x="457200" y="1676400"/>
          <a:ext cx="8229600" cy="4463935"/>
        </p:xfrm>
        <a:graphic>
          <a:graphicData uri="http://schemas.openxmlformats.org/drawingml/2006/table">
            <a:tbl>
              <a:tblPr firstRow="1" bandRow="1">
                <a:tableStyleId>{5C22544A-7EE6-4342-B048-85BDC9FD1C3A}</a:tableStyleId>
              </a:tblPr>
              <a:tblGrid>
                <a:gridCol w="8229600">
                  <a:extLst>
                    <a:ext uri="{9D8B030D-6E8A-4147-A177-3AD203B41FA5}">
                      <a16:colId xmlns:a16="http://schemas.microsoft.com/office/drawing/2014/main" val="20000"/>
                    </a:ext>
                  </a:extLst>
                </a:gridCol>
              </a:tblGrid>
              <a:tr h="519545">
                <a:tc>
                  <a:txBody>
                    <a:bodyPr/>
                    <a:lstStyle/>
                    <a:p>
                      <a:pPr algn="ctr">
                        <a:lnSpc>
                          <a:spcPct val="150000"/>
                        </a:lnSpc>
                      </a:pPr>
                      <a:r>
                        <a:rPr lang="en-US" sz="2400" b="0" dirty="0" smtClean="0">
                          <a:solidFill>
                            <a:schemeClr val="accent5">
                              <a:lumMod val="75000"/>
                            </a:schemeClr>
                          </a:solidFill>
                          <a:latin typeface="Calibri" pitchFamily="34" charset="0"/>
                          <a:cs typeface="Calibri" pitchFamily="34" charset="0"/>
                        </a:rPr>
                        <a:t>12.EMI PROTECT </a:t>
                      </a:r>
                      <a:endParaRPr lang="en-US" sz="2400" b="0" dirty="0">
                        <a:solidFill>
                          <a:schemeClr val="accent5">
                            <a:lumMod val="75000"/>
                          </a:schemeClr>
                        </a:solidFill>
                        <a:latin typeface="Calibri" pitchFamily="34" charset="0"/>
                        <a:cs typeface="Calibri" pitchFamily="34" charset="0"/>
                      </a:endParaRPr>
                    </a:p>
                  </a:txBody>
                  <a:tcPr anchor="ctr">
                    <a:solidFill>
                      <a:srgbClr val="FFC000"/>
                    </a:solidFill>
                  </a:tcPr>
                </a:tc>
                <a:extLst>
                  <a:ext uri="{0D108BD9-81ED-4DB2-BD59-A6C34878D82A}">
                    <a16:rowId xmlns:a16="http://schemas.microsoft.com/office/drawing/2014/main" val="10000"/>
                  </a:ext>
                </a:extLst>
              </a:tr>
              <a:tr h="3823855">
                <a:tc>
                  <a:txBody>
                    <a:bodyPr/>
                    <a:lstStyle/>
                    <a:p>
                      <a:r>
                        <a:rPr lang="en-US" sz="1800" b="1" u="sng" kern="1200" dirty="0" smtClean="0">
                          <a:solidFill>
                            <a:schemeClr val="dk1"/>
                          </a:solidFill>
                          <a:effectLst/>
                          <a:latin typeface="+mn-lt"/>
                          <a:ea typeface="+mn-ea"/>
                          <a:cs typeface="+mn-cs"/>
                        </a:rPr>
                        <a:t>SCOPE:</a:t>
                      </a:r>
                      <a:endParaRPr lang="en-US" sz="1800" kern="1200" dirty="0" smtClean="0">
                        <a:solidFill>
                          <a:schemeClr val="dk1"/>
                        </a:solidFill>
                        <a:effectLst/>
                        <a:latin typeface="+mn-lt"/>
                        <a:ea typeface="+mn-ea"/>
                        <a:cs typeface="+mn-cs"/>
                      </a:endParaRPr>
                    </a:p>
                    <a:p>
                      <a:r>
                        <a:rPr lang="en-US" sz="1800" kern="1200" dirty="0" smtClean="0">
                          <a:solidFill>
                            <a:schemeClr val="dk1"/>
                          </a:solidFill>
                          <a:effectLst/>
                          <a:latin typeface="+mn-lt"/>
                          <a:ea typeface="+mn-ea"/>
                          <a:cs typeface="+mn-cs"/>
                        </a:rPr>
                        <a:t>Applicable to all Classes of Vehicles excluding Class D, E, F and G of Indian Motor Tariff.</a:t>
                      </a:r>
                    </a:p>
                    <a:p>
                      <a:r>
                        <a:rPr lang="en-US" sz="1800" kern="1200" dirty="0" smtClean="0">
                          <a:solidFill>
                            <a:schemeClr val="dk1"/>
                          </a:solidFill>
                          <a:effectLst/>
                          <a:latin typeface="+mn-lt"/>
                          <a:ea typeface="+mn-ea"/>
                          <a:cs typeface="+mn-cs"/>
                        </a:rPr>
                        <a:t> </a:t>
                      </a:r>
                    </a:p>
                    <a:p>
                      <a:r>
                        <a:rPr lang="en-US" sz="1800" b="1" u="sng" kern="1200" dirty="0" smtClean="0">
                          <a:solidFill>
                            <a:schemeClr val="dk1"/>
                          </a:solidFill>
                          <a:effectLst/>
                          <a:latin typeface="+mn-lt"/>
                          <a:ea typeface="+mn-ea"/>
                          <a:cs typeface="+mn-cs"/>
                        </a:rPr>
                        <a:t>COVER:</a:t>
                      </a:r>
                      <a:endParaRPr lang="en-US" sz="1800" kern="1200" dirty="0" smtClean="0">
                        <a:solidFill>
                          <a:schemeClr val="dk1"/>
                        </a:solidFill>
                        <a:effectLst/>
                        <a:latin typeface="+mn-lt"/>
                        <a:ea typeface="+mn-ea"/>
                        <a:cs typeface="+mn-cs"/>
                      </a:endParaRPr>
                    </a:p>
                    <a:p>
                      <a:r>
                        <a:rPr lang="en-US" sz="1800" b="1" u="none" strike="noStrike" kern="1200" dirty="0" smtClean="0">
                          <a:solidFill>
                            <a:schemeClr val="dk1"/>
                          </a:solidFill>
                          <a:effectLst/>
                          <a:latin typeface="+mn-lt"/>
                          <a:ea typeface="+mn-ea"/>
                          <a:cs typeface="+mn-cs"/>
                        </a:rPr>
                        <a:t> </a:t>
                      </a:r>
                      <a:r>
                        <a:rPr lang="en-IN" sz="1800" kern="1200" dirty="0" smtClean="0">
                          <a:solidFill>
                            <a:schemeClr val="dk1"/>
                          </a:solidFill>
                          <a:effectLst/>
                          <a:latin typeface="+mn-lt"/>
                          <a:ea typeface="+mn-ea"/>
                          <a:cs typeface="+mn-cs"/>
                        </a:rPr>
                        <a:t>The Company will pay the Insured the amount, maximum up to the Amount &amp; Number of EMIs (Equated Monthly Instalment) Covered as mentioned in the Schedule for each completed period of 30 days for which the insured vehicle is under repair arising of accidental damages.</a:t>
                      </a:r>
                      <a:endParaRPr lang="en-US" sz="1800" kern="1200" dirty="0" smtClean="0">
                        <a:solidFill>
                          <a:schemeClr val="dk1"/>
                        </a:solidFill>
                        <a:effectLst/>
                        <a:latin typeface="+mn-lt"/>
                        <a:ea typeface="+mn-ea"/>
                        <a:cs typeface="+mn-cs"/>
                      </a:endParaRPr>
                    </a:p>
                    <a:p>
                      <a:endParaRPr lang="en-US" sz="1800" b="0" dirty="0" smtClean="0">
                        <a:latin typeface="Calibri" pitchFamily="34" charset="0"/>
                        <a:cs typeface="Calibri" pitchFamily="34" charset="0"/>
                      </a:endParaRPr>
                    </a:p>
                  </a:txBody>
                  <a:tcPr anchor="ctr"/>
                </a:tc>
                <a:extLst>
                  <a:ext uri="{0D108BD9-81ED-4DB2-BD59-A6C34878D82A}">
                    <a16:rowId xmlns:a16="http://schemas.microsoft.com/office/drawing/2014/main" val="10001"/>
                  </a:ext>
                </a:extLst>
              </a:tr>
            </a:tbl>
          </a:graphicData>
        </a:graphic>
      </p:graphicFrame>
      <p:grpSp>
        <p:nvGrpSpPr>
          <p:cNvPr id="7" name="Group 6"/>
          <p:cNvGrpSpPr/>
          <p:nvPr/>
        </p:nvGrpSpPr>
        <p:grpSpPr>
          <a:xfrm>
            <a:off x="4876800" y="734370"/>
            <a:ext cx="3657600" cy="702000"/>
            <a:chOff x="0" y="0"/>
            <a:chExt cx="3657600" cy="702000"/>
          </a:xfrm>
        </p:grpSpPr>
        <p:sp>
          <p:nvSpPr>
            <p:cNvPr id="8" name="Rounded Rectangle 7"/>
            <p:cNvSpPr/>
            <p:nvPr/>
          </p:nvSpPr>
          <p:spPr>
            <a:xfrm>
              <a:off x="0" y="0"/>
              <a:ext cx="3657600" cy="702000"/>
            </a:xfrm>
            <a:prstGeom prst="roundRect">
              <a:avLst/>
            </a:prstGeom>
            <a:solidFill>
              <a:srgbClr val="FFC000"/>
            </a:solidFill>
            <a:ln>
              <a:solidFill>
                <a:schemeClr val="accent4">
                  <a:lumMod val="75000"/>
                </a:schemeClr>
              </a:solidFill>
            </a:ln>
          </p:spPr>
          <p:style>
            <a:lnRef idx="2">
              <a:scrgbClr r="0" g="0" b="0"/>
            </a:lnRef>
            <a:fillRef idx="1">
              <a:scrgbClr r="0" g="0" b="0"/>
            </a:fillRef>
            <a:effectRef idx="0">
              <a:schemeClr val="accent1">
                <a:hueOff val="0"/>
                <a:satOff val="0"/>
                <a:lumOff val="0"/>
                <a:alphaOff val="0"/>
              </a:schemeClr>
            </a:effectRef>
            <a:fontRef idx="minor">
              <a:schemeClr val="lt1"/>
            </a:fontRef>
          </p:style>
        </p:sp>
        <p:sp>
          <p:nvSpPr>
            <p:cNvPr id="10" name="Rounded Rectangle 4"/>
            <p:cNvSpPr txBox="1"/>
            <p:nvPr/>
          </p:nvSpPr>
          <p:spPr>
            <a:xfrm>
              <a:off x="34269" y="34269"/>
              <a:ext cx="3589062" cy="633462"/>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95250" tIns="95250" rIns="95250" bIns="95250" numCol="1" spcCol="1270" anchor="ctr" anchorCtr="0">
              <a:noAutofit/>
            </a:bodyPr>
            <a:lstStyle/>
            <a:p>
              <a:pPr lvl="0" algn="ctr" defTabSz="1111250" rtl="0">
                <a:lnSpc>
                  <a:spcPct val="90000"/>
                </a:lnSpc>
                <a:spcBef>
                  <a:spcPct val="0"/>
                </a:spcBef>
                <a:spcAft>
                  <a:spcPct val="35000"/>
                </a:spcAft>
              </a:pPr>
              <a:r>
                <a:rPr lang="en-GB" sz="2500" b="0" kern="1200" noProof="0" dirty="0" smtClean="0">
                  <a:solidFill>
                    <a:schemeClr val="accent5">
                      <a:lumMod val="75000"/>
                    </a:schemeClr>
                  </a:solidFill>
                </a:rPr>
                <a:t>Motor Add </a:t>
              </a:r>
              <a:r>
                <a:rPr lang="en-GB" sz="2500" b="0" kern="1200" noProof="0" dirty="0" err="1" smtClean="0">
                  <a:solidFill>
                    <a:schemeClr val="accent5">
                      <a:lumMod val="75000"/>
                    </a:schemeClr>
                  </a:solidFill>
                </a:rPr>
                <a:t>Ons</a:t>
              </a:r>
              <a:endParaRPr lang="en-GB" sz="2500" b="0" kern="1200" noProof="0" dirty="0">
                <a:solidFill>
                  <a:schemeClr val="accent5">
                    <a:lumMod val="75000"/>
                  </a:schemeClr>
                </a:solidFill>
              </a:endParaRPr>
            </a:p>
          </p:txBody>
        </p:sp>
      </p:grpSp>
      <p:sp>
        <p:nvSpPr>
          <p:cNvPr id="11" name="Rectangle 1"/>
          <p:cNvSpPr>
            <a:spLocks noChangeArrowheads="1"/>
          </p:cNvSpPr>
          <p:nvPr/>
        </p:nvSpPr>
        <p:spPr bwMode="auto">
          <a:xfrm>
            <a:off x="0" y="6215062"/>
            <a:ext cx="9144000" cy="642938"/>
          </a:xfrm>
          <a:prstGeom prst="rect">
            <a:avLst/>
          </a:prstGeom>
          <a:solidFill>
            <a:srgbClr val="FFC000"/>
          </a:solidFill>
          <a:ln w="9525">
            <a:noFill/>
            <a:round/>
            <a:headEnd/>
            <a:tailEnd/>
          </a:ln>
          <a:effectLst/>
        </p:spPr>
        <p:txBody>
          <a:bodyPr wrap="none" lIns="82954" tIns="41477" rIns="82954" bIns="41477"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IN" sz="1800" i="0" u="none" strike="noStrike" kern="0" normalizeH="0" baseline="0" noProof="0" dirty="0" smtClean="0">
                <a:ln w="0"/>
                <a:effectLst>
                  <a:outerShdw blurRad="38100" dist="19050" dir="2700000" algn="tl" rotWithShape="0">
                    <a:schemeClr val="dk1">
                      <a:alpha val="40000"/>
                    </a:schemeClr>
                  </a:outerShdw>
                </a:effectLst>
                <a:uLnTx/>
                <a:uFillTx/>
                <a:latin typeface="Calibri"/>
                <a:cs typeface="Arial" panose="020B0604020202020204" pitchFamily="34" charset="0"/>
              </a:rPr>
              <a:t>UNITED INDIA INSURANCE COMPANY LIMITED</a:t>
            </a:r>
            <a:endParaRPr kumimoji="0" lang="en-IN" sz="1800" i="0" u="none" strike="noStrike" kern="0" normalizeH="0" baseline="0" noProof="0" dirty="0">
              <a:ln w="0"/>
              <a:effectLst>
                <a:outerShdw blurRad="38100" dist="19050" dir="2700000" algn="tl" rotWithShape="0">
                  <a:schemeClr val="dk1">
                    <a:alpha val="40000"/>
                  </a:schemeClr>
                </a:outerShdw>
              </a:effectLst>
              <a:uLnTx/>
              <a:uFillTx/>
              <a:latin typeface="Calibri"/>
              <a:cs typeface="Arial" panose="020B0604020202020204" pitchFamily="34" charset="0"/>
            </a:endParaRPr>
          </a:p>
        </p:txBody>
      </p:sp>
      <p:pic>
        <p:nvPicPr>
          <p:cNvPr id="1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9850" y="6265862"/>
            <a:ext cx="858838" cy="554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spTree>
    <p:extLst>
      <p:ext uri="{BB962C8B-B14F-4D97-AF65-F5344CB8AC3E}">
        <p14:creationId xmlns:p14="http://schemas.microsoft.com/office/powerpoint/2010/main" val="1223410493"/>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motor.jpg"/>
          <p:cNvPicPr>
            <a:picLocks noChangeAspect="1"/>
          </p:cNvPicPr>
          <p:nvPr/>
        </p:nvPicPr>
        <p:blipFill>
          <a:blip r:embed="rId2" cstate="print">
            <a:duotone>
              <a:schemeClr val="accent1">
                <a:shade val="45000"/>
                <a:satMod val="135000"/>
              </a:schemeClr>
              <a:prstClr val="white"/>
            </a:duotone>
            <a:lum contrast="2000"/>
          </a:blip>
          <a:stretch>
            <a:fillRect/>
          </a:stretch>
        </p:blipFill>
        <p:spPr>
          <a:xfrm>
            <a:off x="457200" y="228600"/>
            <a:ext cx="8229600" cy="1219200"/>
          </a:xfrm>
          <a:prstGeom prst="rect">
            <a:avLst/>
          </a:prstGeom>
          <a:ln>
            <a:solidFill>
              <a:schemeClr val="bg1"/>
            </a:solidFill>
          </a:ln>
          <a:effectLst>
            <a:glow rad="101600">
              <a:schemeClr val="bg2">
                <a:lumMod val="90000"/>
                <a:alpha val="60000"/>
              </a:schemeClr>
            </a:glow>
            <a:reflection blurRad="6350" stA="50000" endA="300" endPos="55000" dir="5400000" sy="-100000" algn="bl" rotWithShape="0"/>
          </a:effectLst>
        </p:spPr>
      </p:pic>
      <p:graphicFrame>
        <p:nvGraphicFramePr>
          <p:cNvPr id="5" name="Table 4"/>
          <p:cNvGraphicFramePr>
            <a:graphicFrameLocks noGrp="1"/>
          </p:cNvGraphicFramePr>
          <p:nvPr>
            <p:extLst>
              <p:ext uri="{D42A27DB-BD31-4B8C-83A1-F6EECF244321}">
                <p14:modId xmlns:p14="http://schemas.microsoft.com/office/powerpoint/2010/main" val="1133590701"/>
              </p:ext>
            </p:extLst>
          </p:nvPr>
        </p:nvGraphicFramePr>
        <p:xfrm>
          <a:off x="457200" y="1676400"/>
          <a:ext cx="8229600" cy="4463935"/>
        </p:xfrm>
        <a:graphic>
          <a:graphicData uri="http://schemas.openxmlformats.org/drawingml/2006/table">
            <a:tbl>
              <a:tblPr firstRow="1" bandRow="1">
                <a:tableStyleId>{5C22544A-7EE6-4342-B048-85BDC9FD1C3A}</a:tableStyleId>
              </a:tblPr>
              <a:tblGrid>
                <a:gridCol w="8229600">
                  <a:extLst>
                    <a:ext uri="{9D8B030D-6E8A-4147-A177-3AD203B41FA5}">
                      <a16:colId xmlns:a16="http://schemas.microsoft.com/office/drawing/2014/main" val="20000"/>
                    </a:ext>
                  </a:extLst>
                </a:gridCol>
              </a:tblGrid>
              <a:tr h="519545">
                <a:tc>
                  <a:txBody>
                    <a:bodyPr/>
                    <a:lstStyle/>
                    <a:p>
                      <a:pPr algn="ctr">
                        <a:lnSpc>
                          <a:spcPct val="150000"/>
                        </a:lnSpc>
                      </a:pPr>
                      <a:r>
                        <a:rPr lang="en-US" sz="2400" b="0" dirty="0" smtClean="0">
                          <a:solidFill>
                            <a:schemeClr val="accent5">
                              <a:lumMod val="75000"/>
                            </a:schemeClr>
                          </a:solidFill>
                          <a:latin typeface="Calibri" pitchFamily="34" charset="0"/>
                          <a:cs typeface="Calibri" pitchFamily="34" charset="0"/>
                        </a:rPr>
                        <a:t>EMI</a:t>
                      </a:r>
                      <a:r>
                        <a:rPr lang="en-US" sz="2400" b="0" baseline="0" dirty="0" smtClean="0">
                          <a:solidFill>
                            <a:schemeClr val="accent5">
                              <a:lumMod val="75000"/>
                            </a:schemeClr>
                          </a:solidFill>
                          <a:latin typeface="Calibri" pitchFamily="34" charset="0"/>
                          <a:cs typeface="Calibri" pitchFamily="34" charset="0"/>
                        </a:rPr>
                        <a:t> PROTECT – CONDITIONS</a:t>
                      </a:r>
                      <a:endParaRPr lang="en-US" sz="2400" b="0" dirty="0">
                        <a:solidFill>
                          <a:schemeClr val="accent5">
                            <a:lumMod val="75000"/>
                          </a:schemeClr>
                        </a:solidFill>
                        <a:latin typeface="Calibri" pitchFamily="34" charset="0"/>
                        <a:cs typeface="Calibri" pitchFamily="34" charset="0"/>
                      </a:endParaRPr>
                    </a:p>
                  </a:txBody>
                  <a:tcPr anchor="ctr">
                    <a:solidFill>
                      <a:srgbClr val="FFC000"/>
                    </a:solidFill>
                  </a:tcPr>
                </a:tc>
                <a:extLst>
                  <a:ext uri="{0D108BD9-81ED-4DB2-BD59-A6C34878D82A}">
                    <a16:rowId xmlns:a16="http://schemas.microsoft.com/office/drawing/2014/main" val="10000"/>
                  </a:ext>
                </a:extLst>
              </a:tr>
              <a:tr h="3823855">
                <a:tc>
                  <a:txBody>
                    <a:bodyPr/>
                    <a:lstStyle/>
                    <a:p>
                      <a:r>
                        <a:rPr lang="en-US" sz="1700" b="1" u="sng" kern="1200" dirty="0" smtClean="0">
                          <a:solidFill>
                            <a:schemeClr val="dk1"/>
                          </a:solidFill>
                          <a:effectLst/>
                          <a:latin typeface="+mn-lt"/>
                          <a:ea typeface="+mn-ea"/>
                          <a:cs typeface="+mn-cs"/>
                        </a:rPr>
                        <a:t>Conditions:</a:t>
                      </a:r>
                      <a:endParaRPr lang="en-US" sz="1700" kern="1200" dirty="0" smtClean="0">
                        <a:solidFill>
                          <a:schemeClr val="dk1"/>
                        </a:solidFill>
                        <a:effectLst/>
                        <a:latin typeface="+mn-lt"/>
                        <a:ea typeface="+mn-ea"/>
                        <a:cs typeface="+mn-cs"/>
                      </a:endParaRPr>
                    </a:p>
                    <a:p>
                      <a:pPr marL="342900" lvl="0" indent="-342900">
                        <a:buFont typeface="+mj-lt"/>
                        <a:buAutoNum type="arabicPeriod"/>
                      </a:pPr>
                      <a:r>
                        <a:rPr lang="en-US" sz="1700" kern="1200" dirty="0" smtClean="0">
                          <a:solidFill>
                            <a:schemeClr val="dk1"/>
                          </a:solidFill>
                          <a:effectLst/>
                          <a:latin typeface="+mn-lt"/>
                          <a:ea typeface="+mn-ea"/>
                          <a:cs typeface="+mn-cs"/>
                        </a:rPr>
                        <a:t>Maximum two claims shall be admissible under this add on during the policy year. </a:t>
                      </a:r>
                    </a:p>
                    <a:p>
                      <a:pPr marL="342900" lvl="0" indent="-342900">
                        <a:buFont typeface="+mj-lt"/>
                        <a:buAutoNum type="arabicPeriod"/>
                      </a:pPr>
                      <a:r>
                        <a:rPr lang="en-US" sz="1700" kern="1200" dirty="0" smtClean="0">
                          <a:solidFill>
                            <a:schemeClr val="dk1"/>
                          </a:solidFill>
                          <a:effectLst/>
                          <a:latin typeface="+mn-lt"/>
                          <a:ea typeface="+mn-ea"/>
                          <a:cs typeface="+mn-cs"/>
                        </a:rPr>
                        <a:t>Maximum of </a:t>
                      </a:r>
                      <a:r>
                        <a:rPr lang="en-US" sz="1700" b="1" kern="1200" dirty="0" smtClean="0">
                          <a:solidFill>
                            <a:schemeClr val="dk1"/>
                          </a:solidFill>
                          <a:effectLst/>
                          <a:latin typeface="+mn-lt"/>
                          <a:ea typeface="+mn-ea"/>
                          <a:cs typeface="+mn-cs"/>
                        </a:rPr>
                        <a:t>Two EMI</a:t>
                      </a:r>
                      <a:r>
                        <a:rPr lang="en-US" sz="1700" kern="1200" dirty="0" smtClean="0">
                          <a:solidFill>
                            <a:schemeClr val="dk1"/>
                          </a:solidFill>
                          <a:effectLst/>
                          <a:latin typeface="+mn-lt"/>
                          <a:ea typeface="+mn-ea"/>
                          <a:cs typeface="+mn-cs"/>
                        </a:rPr>
                        <a:t> will be paid under this add on per claim.</a:t>
                      </a:r>
                    </a:p>
                    <a:p>
                      <a:pPr marL="342900" lvl="0" indent="-342900">
                        <a:buFont typeface="+mj-lt"/>
                        <a:buAutoNum type="arabicPeriod"/>
                      </a:pPr>
                      <a:r>
                        <a:rPr lang="en-US" sz="1700" kern="1200" dirty="0" smtClean="0">
                          <a:solidFill>
                            <a:schemeClr val="dk1"/>
                          </a:solidFill>
                          <a:effectLst/>
                          <a:latin typeface="+mn-lt"/>
                          <a:ea typeface="+mn-ea"/>
                          <a:cs typeface="+mn-cs"/>
                        </a:rPr>
                        <a:t>Liability of the Company shall be limited to the EMI amount mentioned in the schedule or the actual EMI prevailing at the time of loss whichever is lower. Also, in no case, Company shall pay an amount higher than the actual amount of loan outstanding against the insured vehicle.</a:t>
                      </a:r>
                    </a:p>
                    <a:p>
                      <a:pPr marL="342900" lvl="0" indent="-342900">
                        <a:buFont typeface="+mj-lt"/>
                        <a:buAutoNum type="arabicPeriod"/>
                      </a:pPr>
                      <a:r>
                        <a:rPr lang="en-US" sz="1700" kern="1200" dirty="0" smtClean="0">
                          <a:solidFill>
                            <a:schemeClr val="dk1"/>
                          </a:solidFill>
                          <a:effectLst/>
                          <a:latin typeface="+mn-lt"/>
                          <a:ea typeface="+mn-ea"/>
                          <a:cs typeface="+mn-cs"/>
                        </a:rPr>
                        <a:t>Maximum liability per EMI is </a:t>
                      </a:r>
                      <a:r>
                        <a:rPr lang="en-US" sz="1700" kern="1200" dirty="0" err="1" smtClean="0">
                          <a:solidFill>
                            <a:schemeClr val="dk1"/>
                          </a:solidFill>
                          <a:effectLst/>
                          <a:latin typeface="+mn-lt"/>
                          <a:ea typeface="+mn-ea"/>
                          <a:cs typeface="+mn-cs"/>
                        </a:rPr>
                        <a:t>Rs</a:t>
                      </a:r>
                      <a:r>
                        <a:rPr lang="en-US" sz="1700" kern="1200" dirty="0" smtClean="0">
                          <a:solidFill>
                            <a:schemeClr val="dk1"/>
                          </a:solidFill>
                          <a:effectLst/>
                          <a:latin typeface="+mn-lt"/>
                          <a:ea typeface="+mn-ea"/>
                          <a:cs typeface="+mn-cs"/>
                        </a:rPr>
                        <a:t>. 50,000/-</a:t>
                      </a:r>
                    </a:p>
                    <a:p>
                      <a:pPr marL="342900" lvl="0" indent="-342900">
                        <a:buFont typeface="+mj-lt"/>
                        <a:buAutoNum type="arabicPeriod"/>
                      </a:pPr>
                      <a:r>
                        <a:rPr lang="en-US" sz="1700" kern="1200" dirty="0" smtClean="0">
                          <a:solidFill>
                            <a:schemeClr val="dk1"/>
                          </a:solidFill>
                          <a:effectLst/>
                          <a:latin typeface="+mn-lt"/>
                          <a:ea typeface="+mn-ea"/>
                          <a:cs typeface="+mn-cs"/>
                        </a:rPr>
                        <a:t>Claim for the EMI Protect will be admissible only if the OD Claim is lodged.</a:t>
                      </a:r>
                    </a:p>
                    <a:p>
                      <a:pPr marL="342900" lvl="0" indent="-342900">
                        <a:buFont typeface="+mj-lt"/>
                        <a:buAutoNum type="arabicPeriod"/>
                      </a:pPr>
                      <a:r>
                        <a:rPr lang="en-IN" sz="1700" kern="1200" dirty="0" smtClean="0">
                          <a:solidFill>
                            <a:schemeClr val="dk1"/>
                          </a:solidFill>
                          <a:effectLst/>
                          <a:latin typeface="+mn-lt"/>
                          <a:ea typeface="+mn-ea"/>
                          <a:cs typeface="+mn-cs"/>
                        </a:rPr>
                        <a:t>For computation of ‘completed period of 30 days’, the start date will be taken as the day following the day on which the insured vehicle is given to garage for repair and end date will be taken as the day on which intimation regarding delivery of repaired vehicle is given to Insured or the Company. </a:t>
                      </a:r>
                      <a:endParaRPr lang="en-US" sz="1800" b="0" dirty="0" smtClean="0">
                        <a:latin typeface="Calibri" pitchFamily="34" charset="0"/>
                        <a:cs typeface="Calibri" pitchFamily="34" charset="0"/>
                      </a:endParaRPr>
                    </a:p>
                  </a:txBody>
                  <a:tcPr anchor="ctr"/>
                </a:tc>
                <a:extLst>
                  <a:ext uri="{0D108BD9-81ED-4DB2-BD59-A6C34878D82A}">
                    <a16:rowId xmlns:a16="http://schemas.microsoft.com/office/drawing/2014/main" val="10001"/>
                  </a:ext>
                </a:extLst>
              </a:tr>
            </a:tbl>
          </a:graphicData>
        </a:graphic>
      </p:graphicFrame>
      <p:grpSp>
        <p:nvGrpSpPr>
          <p:cNvPr id="7" name="Group 6"/>
          <p:cNvGrpSpPr/>
          <p:nvPr/>
        </p:nvGrpSpPr>
        <p:grpSpPr>
          <a:xfrm>
            <a:off x="4876800" y="734370"/>
            <a:ext cx="3657600" cy="702000"/>
            <a:chOff x="0" y="0"/>
            <a:chExt cx="3657600" cy="702000"/>
          </a:xfrm>
        </p:grpSpPr>
        <p:sp>
          <p:nvSpPr>
            <p:cNvPr id="8" name="Rounded Rectangle 7"/>
            <p:cNvSpPr/>
            <p:nvPr/>
          </p:nvSpPr>
          <p:spPr>
            <a:xfrm>
              <a:off x="0" y="0"/>
              <a:ext cx="3657600" cy="702000"/>
            </a:xfrm>
            <a:prstGeom prst="roundRect">
              <a:avLst/>
            </a:prstGeom>
            <a:solidFill>
              <a:srgbClr val="FFC000"/>
            </a:solidFill>
            <a:ln>
              <a:solidFill>
                <a:schemeClr val="accent4">
                  <a:lumMod val="75000"/>
                </a:schemeClr>
              </a:solidFill>
            </a:ln>
          </p:spPr>
          <p:style>
            <a:lnRef idx="2">
              <a:scrgbClr r="0" g="0" b="0"/>
            </a:lnRef>
            <a:fillRef idx="1">
              <a:scrgbClr r="0" g="0" b="0"/>
            </a:fillRef>
            <a:effectRef idx="0">
              <a:schemeClr val="accent1">
                <a:hueOff val="0"/>
                <a:satOff val="0"/>
                <a:lumOff val="0"/>
                <a:alphaOff val="0"/>
              </a:schemeClr>
            </a:effectRef>
            <a:fontRef idx="minor">
              <a:schemeClr val="lt1"/>
            </a:fontRef>
          </p:style>
        </p:sp>
        <p:sp>
          <p:nvSpPr>
            <p:cNvPr id="10" name="Rounded Rectangle 4"/>
            <p:cNvSpPr txBox="1"/>
            <p:nvPr/>
          </p:nvSpPr>
          <p:spPr>
            <a:xfrm>
              <a:off x="34269" y="34269"/>
              <a:ext cx="3589062" cy="633462"/>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95250" tIns="95250" rIns="95250" bIns="95250" numCol="1" spcCol="1270" anchor="ctr" anchorCtr="0">
              <a:noAutofit/>
            </a:bodyPr>
            <a:lstStyle/>
            <a:p>
              <a:pPr lvl="0" algn="ctr" defTabSz="1111250" rtl="0">
                <a:lnSpc>
                  <a:spcPct val="90000"/>
                </a:lnSpc>
                <a:spcBef>
                  <a:spcPct val="0"/>
                </a:spcBef>
                <a:spcAft>
                  <a:spcPct val="35000"/>
                </a:spcAft>
              </a:pPr>
              <a:r>
                <a:rPr lang="en-GB" sz="2500" b="0" kern="1200" noProof="0" dirty="0" smtClean="0">
                  <a:solidFill>
                    <a:schemeClr val="accent5">
                      <a:lumMod val="75000"/>
                    </a:schemeClr>
                  </a:solidFill>
                </a:rPr>
                <a:t>Motor Add </a:t>
              </a:r>
              <a:r>
                <a:rPr lang="en-GB" sz="2500" b="0" kern="1200" noProof="0" dirty="0" err="1" smtClean="0">
                  <a:solidFill>
                    <a:schemeClr val="accent5">
                      <a:lumMod val="75000"/>
                    </a:schemeClr>
                  </a:solidFill>
                </a:rPr>
                <a:t>Ons</a:t>
              </a:r>
              <a:endParaRPr lang="en-GB" sz="2500" b="0" kern="1200" noProof="0" dirty="0">
                <a:solidFill>
                  <a:schemeClr val="accent5">
                    <a:lumMod val="75000"/>
                  </a:schemeClr>
                </a:solidFill>
              </a:endParaRPr>
            </a:p>
          </p:txBody>
        </p:sp>
      </p:grpSp>
      <p:sp>
        <p:nvSpPr>
          <p:cNvPr id="11" name="Rectangle 1"/>
          <p:cNvSpPr>
            <a:spLocks noChangeArrowheads="1"/>
          </p:cNvSpPr>
          <p:nvPr/>
        </p:nvSpPr>
        <p:spPr bwMode="auto">
          <a:xfrm>
            <a:off x="0" y="6215062"/>
            <a:ext cx="9144000" cy="642938"/>
          </a:xfrm>
          <a:prstGeom prst="rect">
            <a:avLst/>
          </a:prstGeom>
          <a:solidFill>
            <a:srgbClr val="FFC000"/>
          </a:solidFill>
          <a:ln w="9525">
            <a:noFill/>
            <a:round/>
            <a:headEnd/>
            <a:tailEnd/>
          </a:ln>
          <a:effectLst/>
        </p:spPr>
        <p:txBody>
          <a:bodyPr wrap="none" lIns="82954" tIns="41477" rIns="82954" bIns="41477"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IN" sz="1800" i="0" u="none" strike="noStrike" kern="0" normalizeH="0" baseline="0" noProof="0" dirty="0" smtClean="0">
                <a:ln w="0"/>
                <a:effectLst>
                  <a:outerShdw blurRad="38100" dist="19050" dir="2700000" algn="tl" rotWithShape="0">
                    <a:schemeClr val="dk1">
                      <a:alpha val="40000"/>
                    </a:schemeClr>
                  </a:outerShdw>
                </a:effectLst>
                <a:uLnTx/>
                <a:uFillTx/>
                <a:latin typeface="Calibri"/>
                <a:cs typeface="Arial" panose="020B0604020202020204" pitchFamily="34" charset="0"/>
              </a:rPr>
              <a:t>UNITED INDIA INSURANCE COMPANY LIMITED</a:t>
            </a:r>
            <a:endParaRPr kumimoji="0" lang="en-IN" sz="1800" i="0" u="none" strike="noStrike" kern="0" normalizeH="0" baseline="0" noProof="0" dirty="0">
              <a:ln w="0"/>
              <a:effectLst>
                <a:outerShdw blurRad="38100" dist="19050" dir="2700000" algn="tl" rotWithShape="0">
                  <a:schemeClr val="dk1">
                    <a:alpha val="40000"/>
                  </a:schemeClr>
                </a:outerShdw>
              </a:effectLst>
              <a:uLnTx/>
              <a:uFillTx/>
              <a:latin typeface="Calibri"/>
              <a:cs typeface="Arial" panose="020B0604020202020204" pitchFamily="34" charset="0"/>
            </a:endParaRPr>
          </a:p>
        </p:txBody>
      </p:sp>
      <p:pic>
        <p:nvPicPr>
          <p:cNvPr id="1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9850" y="6265862"/>
            <a:ext cx="858838" cy="554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spTree>
    <p:extLst>
      <p:ext uri="{BB962C8B-B14F-4D97-AF65-F5344CB8AC3E}">
        <p14:creationId xmlns:p14="http://schemas.microsoft.com/office/powerpoint/2010/main" val="4178562163"/>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motor.jpg"/>
          <p:cNvPicPr>
            <a:picLocks noChangeAspect="1"/>
          </p:cNvPicPr>
          <p:nvPr/>
        </p:nvPicPr>
        <p:blipFill>
          <a:blip r:embed="rId2" cstate="print">
            <a:duotone>
              <a:schemeClr val="accent1">
                <a:shade val="45000"/>
                <a:satMod val="135000"/>
              </a:schemeClr>
              <a:prstClr val="white"/>
            </a:duotone>
            <a:lum contrast="2000"/>
          </a:blip>
          <a:stretch>
            <a:fillRect/>
          </a:stretch>
        </p:blipFill>
        <p:spPr>
          <a:xfrm>
            <a:off x="457200" y="228600"/>
            <a:ext cx="8229600" cy="1219200"/>
          </a:xfrm>
          <a:prstGeom prst="rect">
            <a:avLst/>
          </a:prstGeom>
          <a:ln>
            <a:solidFill>
              <a:schemeClr val="bg1"/>
            </a:solidFill>
          </a:ln>
          <a:effectLst>
            <a:glow rad="101600">
              <a:schemeClr val="bg2">
                <a:lumMod val="90000"/>
                <a:alpha val="60000"/>
              </a:schemeClr>
            </a:glow>
            <a:reflection blurRad="6350" stA="50000" endA="300" endPos="55000" dir="5400000" sy="-100000" algn="bl" rotWithShape="0"/>
          </a:effectLst>
        </p:spPr>
      </p:pic>
      <p:graphicFrame>
        <p:nvGraphicFramePr>
          <p:cNvPr id="5" name="Table 4"/>
          <p:cNvGraphicFramePr>
            <a:graphicFrameLocks noGrp="1"/>
          </p:cNvGraphicFramePr>
          <p:nvPr>
            <p:extLst>
              <p:ext uri="{D42A27DB-BD31-4B8C-83A1-F6EECF244321}">
                <p14:modId xmlns:p14="http://schemas.microsoft.com/office/powerpoint/2010/main" val="3080607865"/>
              </p:ext>
            </p:extLst>
          </p:nvPr>
        </p:nvGraphicFramePr>
        <p:xfrm>
          <a:off x="499269" y="2133600"/>
          <a:ext cx="8229600" cy="3669919"/>
        </p:xfrm>
        <a:graphic>
          <a:graphicData uri="http://schemas.openxmlformats.org/drawingml/2006/table">
            <a:tbl>
              <a:tblPr firstRow="1" bandRow="1">
                <a:tableStyleId>{5C22544A-7EE6-4342-B048-85BDC9FD1C3A}</a:tableStyleId>
              </a:tblPr>
              <a:tblGrid>
                <a:gridCol w="4114800">
                  <a:extLst>
                    <a:ext uri="{9D8B030D-6E8A-4147-A177-3AD203B41FA5}">
                      <a16:colId xmlns:a16="http://schemas.microsoft.com/office/drawing/2014/main" val="20000"/>
                    </a:ext>
                  </a:extLst>
                </a:gridCol>
                <a:gridCol w="4114800">
                  <a:extLst>
                    <a:ext uri="{9D8B030D-6E8A-4147-A177-3AD203B41FA5}">
                      <a16:colId xmlns:a16="http://schemas.microsoft.com/office/drawing/2014/main" val="20001"/>
                    </a:ext>
                  </a:extLst>
                </a:gridCol>
              </a:tblGrid>
              <a:tr h="335280">
                <a:tc gridSpan="2">
                  <a:txBody>
                    <a:bodyPr/>
                    <a:lstStyle/>
                    <a:p>
                      <a:pPr algn="ctr">
                        <a:lnSpc>
                          <a:spcPct val="150000"/>
                        </a:lnSpc>
                      </a:pPr>
                      <a:r>
                        <a:rPr lang="en-US" sz="2400" b="0" dirty="0" smtClean="0">
                          <a:solidFill>
                            <a:schemeClr val="accent5">
                              <a:lumMod val="75000"/>
                            </a:schemeClr>
                          </a:solidFill>
                          <a:latin typeface="Calibri" pitchFamily="34" charset="0"/>
                          <a:cs typeface="Calibri" pitchFamily="34" charset="0"/>
                        </a:rPr>
                        <a:t>EMI</a:t>
                      </a:r>
                      <a:r>
                        <a:rPr lang="en-US" sz="2400" b="0" baseline="0" dirty="0" smtClean="0">
                          <a:solidFill>
                            <a:schemeClr val="accent5">
                              <a:lumMod val="75000"/>
                            </a:schemeClr>
                          </a:solidFill>
                          <a:latin typeface="Calibri" pitchFamily="34" charset="0"/>
                          <a:cs typeface="Calibri" pitchFamily="34" charset="0"/>
                        </a:rPr>
                        <a:t> PROTECT - RATING</a:t>
                      </a:r>
                      <a:endParaRPr lang="en-US" sz="2400" b="0" dirty="0">
                        <a:solidFill>
                          <a:schemeClr val="accent5">
                            <a:lumMod val="75000"/>
                          </a:schemeClr>
                        </a:solidFill>
                        <a:latin typeface="Calibri" pitchFamily="34" charset="0"/>
                        <a:cs typeface="Calibri" pitchFamily="34" charset="0"/>
                      </a:endParaRPr>
                    </a:p>
                  </a:txBody>
                  <a:tcPr anchor="ctr">
                    <a:solidFill>
                      <a:srgbClr val="FFC000"/>
                    </a:solidFill>
                  </a:tcPr>
                </a:tc>
                <a:tc hMerge="1">
                  <a:txBody>
                    <a:bodyPr/>
                    <a:lstStyle/>
                    <a:p>
                      <a:pPr algn="ctr">
                        <a:lnSpc>
                          <a:spcPct val="150000"/>
                        </a:lnSpc>
                      </a:pPr>
                      <a:endParaRPr lang="en-US" sz="2400" b="0" dirty="0">
                        <a:solidFill>
                          <a:schemeClr val="accent5">
                            <a:lumMod val="75000"/>
                          </a:schemeClr>
                        </a:solidFill>
                        <a:latin typeface="Calibri" pitchFamily="34" charset="0"/>
                        <a:cs typeface="Calibri" pitchFamily="34" charset="0"/>
                      </a:endParaRPr>
                    </a:p>
                  </a:txBody>
                  <a:tcPr anchor="ctr">
                    <a:solidFill>
                      <a:srgbClr val="FFC000"/>
                    </a:solidFill>
                  </a:tcPr>
                </a:tc>
                <a:extLst>
                  <a:ext uri="{0D108BD9-81ED-4DB2-BD59-A6C34878D82A}">
                    <a16:rowId xmlns:a16="http://schemas.microsoft.com/office/drawing/2014/main" val="10000"/>
                  </a:ext>
                </a:extLst>
              </a:tr>
              <a:tr h="296594">
                <a:tc>
                  <a:txBody>
                    <a:bodyPr/>
                    <a:lstStyle/>
                    <a:p>
                      <a:pPr marL="0" marR="0" algn="ctr">
                        <a:lnSpc>
                          <a:spcPct val="115000"/>
                        </a:lnSpc>
                        <a:spcBef>
                          <a:spcPts val="0"/>
                        </a:spcBef>
                        <a:spcAft>
                          <a:spcPts val="0"/>
                        </a:spcAft>
                      </a:pPr>
                      <a:r>
                        <a:rPr lang="en-US" sz="1200" b="1" dirty="0">
                          <a:effectLst/>
                          <a:latin typeface="Calibri"/>
                          <a:ea typeface="Calibri"/>
                          <a:cs typeface="Arial"/>
                        </a:rPr>
                        <a:t>Class of Vehicle</a:t>
                      </a:r>
                      <a:endParaRPr lang="en-US" sz="1100" dirty="0">
                        <a:effectLst/>
                        <a:latin typeface="Calibri"/>
                        <a:ea typeface="Calibri"/>
                        <a:cs typeface="Times New Roman"/>
                      </a:endParaRPr>
                    </a:p>
                  </a:txBody>
                  <a:tcPr marL="68580" marR="68580" marT="0" marB="0"/>
                </a:tc>
                <a:tc>
                  <a:txBody>
                    <a:bodyPr/>
                    <a:lstStyle/>
                    <a:p>
                      <a:pPr marL="0" marR="0" algn="ctr">
                        <a:lnSpc>
                          <a:spcPct val="115000"/>
                        </a:lnSpc>
                        <a:spcBef>
                          <a:spcPts val="0"/>
                        </a:spcBef>
                        <a:spcAft>
                          <a:spcPts val="0"/>
                        </a:spcAft>
                      </a:pPr>
                      <a:r>
                        <a:rPr lang="en-US" sz="1200" b="1">
                          <a:effectLst/>
                          <a:latin typeface="Calibri"/>
                          <a:ea typeface="Calibri"/>
                          <a:cs typeface="Arial"/>
                        </a:rPr>
                        <a:t>Premium Rates</a:t>
                      </a:r>
                      <a:endParaRPr lang="en-US" sz="1100">
                        <a:effectLst/>
                        <a:latin typeface="Calibri"/>
                        <a:ea typeface="Calibri"/>
                        <a:cs typeface="Times New Roman"/>
                      </a:endParaRPr>
                    </a:p>
                  </a:txBody>
                  <a:tcPr marL="68580" marR="68580" marT="0" marB="0"/>
                </a:tc>
                <a:extLst>
                  <a:ext uri="{0D108BD9-81ED-4DB2-BD59-A6C34878D82A}">
                    <a16:rowId xmlns:a16="http://schemas.microsoft.com/office/drawing/2014/main" val="10001"/>
                  </a:ext>
                </a:extLst>
              </a:tr>
              <a:tr h="386862">
                <a:tc>
                  <a:txBody>
                    <a:bodyPr/>
                    <a:lstStyle/>
                    <a:p>
                      <a:pPr marL="0" marR="0" algn="just">
                        <a:lnSpc>
                          <a:spcPct val="115000"/>
                        </a:lnSpc>
                        <a:spcBef>
                          <a:spcPts val="0"/>
                        </a:spcBef>
                        <a:spcAft>
                          <a:spcPts val="0"/>
                        </a:spcAft>
                      </a:pPr>
                      <a:r>
                        <a:rPr lang="en-US" sz="1200">
                          <a:effectLst/>
                          <a:latin typeface="Calibri"/>
                          <a:ea typeface="Calibri"/>
                          <a:cs typeface="Arial"/>
                        </a:rPr>
                        <a:t>Two Wheeler</a:t>
                      </a:r>
                      <a:endParaRPr lang="en-US" sz="1100">
                        <a:effectLst/>
                        <a:latin typeface="Calibri"/>
                        <a:ea typeface="Calibri"/>
                        <a:cs typeface="Times New Roman"/>
                      </a:endParaRPr>
                    </a:p>
                  </a:txBody>
                  <a:tcPr marL="68580" marR="68580" marT="0" marB="0"/>
                </a:tc>
                <a:tc>
                  <a:txBody>
                    <a:bodyPr/>
                    <a:lstStyle/>
                    <a:p>
                      <a:pPr marL="0" marR="0" algn="just">
                        <a:lnSpc>
                          <a:spcPct val="115000"/>
                        </a:lnSpc>
                        <a:spcBef>
                          <a:spcPts val="0"/>
                        </a:spcBef>
                        <a:spcAft>
                          <a:spcPts val="0"/>
                        </a:spcAft>
                      </a:pPr>
                      <a:r>
                        <a:rPr lang="en-IN" sz="1200" b="1">
                          <a:effectLst/>
                          <a:latin typeface="Calibri"/>
                          <a:ea typeface="Calibri"/>
                          <a:cs typeface="Times New Roman"/>
                        </a:rPr>
                        <a:t>2.00 %</a:t>
                      </a:r>
                      <a:r>
                        <a:rPr lang="en-IN" sz="1200">
                          <a:effectLst/>
                          <a:latin typeface="Calibri"/>
                          <a:ea typeface="Calibri"/>
                          <a:cs typeface="Times New Roman"/>
                        </a:rPr>
                        <a:t> of Monthly EMI for Two Wheeler</a:t>
                      </a:r>
                      <a:endParaRPr lang="en-US" sz="1100">
                        <a:effectLst/>
                        <a:latin typeface="Calibri"/>
                        <a:ea typeface="Calibri"/>
                        <a:cs typeface="Times New Roman"/>
                      </a:endParaRPr>
                    </a:p>
                  </a:txBody>
                  <a:tcPr marL="68580" marR="68580" marT="0" marB="0"/>
                </a:tc>
                <a:extLst>
                  <a:ext uri="{0D108BD9-81ED-4DB2-BD59-A6C34878D82A}">
                    <a16:rowId xmlns:a16="http://schemas.microsoft.com/office/drawing/2014/main" val="10002"/>
                  </a:ext>
                </a:extLst>
              </a:tr>
              <a:tr h="505264">
                <a:tc>
                  <a:txBody>
                    <a:bodyPr/>
                    <a:lstStyle/>
                    <a:p>
                      <a:pPr marL="0" marR="0" algn="just">
                        <a:lnSpc>
                          <a:spcPct val="115000"/>
                        </a:lnSpc>
                        <a:spcBef>
                          <a:spcPts val="0"/>
                        </a:spcBef>
                        <a:spcAft>
                          <a:spcPts val="0"/>
                        </a:spcAft>
                      </a:pPr>
                      <a:r>
                        <a:rPr lang="en-US" sz="1200" dirty="0">
                          <a:effectLst/>
                          <a:latin typeface="Calibri"/>
                          <a:ea typeface="Calibri"/>
                          <a:cs typeface="Arial"/>
                        </a:rPr>
                        <a:t>Private Car</a:t>
                      </a:r>
                      <a:endParaRPr lang="en-US" sz="1100" dirty="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IN" sz="1200" b="1">
                          <a:effectLst/>
                          <a:latin typeface="Calibri"/>
                          <a:ea typeface="Calibri"/>
                          <a:cs typeface="Times New Roman"/>
                        </a:rPr>
                        <a:t>6.60 %</a:t>
                      </a:r>
                      <a:r>
                        <a:rPr lang="en-IN" sz="1200">
                          <a:effectLst/>
                          <a:latin typeface="Calibri"/>
                          <a:ea typeface="Calibri"/>
                          <a:cs typeface="Times New Roman"/>
                        </a:rPr>
                        <a:t> of Monthly EMI for Private Car </a:t>
                      </a:r>
                      <a:endParaRPr lang="en-US" sz="1100">
                        <a:effectLst/>
                        <a:latin typeface="Calibri"/>
                        <a:ea typeface="Calibri"/>
                        <a:cs typeface="Times New Roman"/>
                      </a:endParaRPr>
                    </a:p>
                  </a:txBody>
                  <a:tcPr marL="68580" marR="68580" marT="0" marB="0"/>
                </a:tc>
                <a:extLst>
                  <a:ext uri="{0D108BD9-81ED-4DB2-BD59-A6C34878D82A}">
                    <a16:rowId xmlns:a16="http://schemas.microsoft.com/office/drawing/2014/main" val="10003"/>
                  </a:ext>
                </a:extLst>
              </a:tr>
              <a:tr h="701401">
                <a:tc rowSpan="2">
                  <a:txBody>
                    <a:bodyPr/>
                    <a:lstStyle/>
                    <a:p>
                      <a:pPr marL="0" marR="0" algn="just">
                        <a:lnSpc>
                          <a:spcPct val="115000"/>
                        </a:lnSpc>
                        <a:spcBef>
                          <a:spcPts val="0"/>
                        </a:spcBef>
                        <a:spcAft>
                          <a:spcPts val="0"/>
                        </a:spcAft>
                      </a:pPr>
                      <a:r>
                        <a:rPr lang="en-US" sz="1200" dirty="0">
                          <a:effectLst/>
                          <a:latin typeface="Calibri"/>
                          <a:ea typeface="Calibri"/>
                          <a:cs typeface="Arial"/>
                        </a:rPr>
                        <a:t>Commercial Vehicle other than Class D, E, F &amp; G</a:t>
                      </a:r>
                      <a:endParaRPr lang="en-US" sz="1100" dirty="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IN" sz="1200" b="1">
                          <a:effectLst/>
                          <a:latin typeface="Calibri"/>
                          <a:ea typeface="Calibri"/>
                          <a:cs typeface="Times New Roman"/>
                        </a:rPr>
                        <a:t>6.60 %</a:t>
                      </a:r>
                      <a:r>
                        <a:rPr lang="en-IN" sz="1200">
                          <a:effectLst/>
                          <a:latin typeface="Calibri"/>
                          <a:ea typeface="Calibri"/>
                          <a:cs typeface="Times New Roman"/>
                        </a:rPr>
                        <a:t> of Monthly EMI for Taxis (</a:t>
                      </a:r>
                      <a:r>
                        <a:rPr lang="en-US" sz="1200">
                          <a:effectLst/>
                          <a:latin typeface="Calibri"/>
                          <a:ea typeface="Calibri"/>
                          <a:cs typeface="Times New Roman"/>
                        </a:rPr>
                        <a:t>FOUR WHEELED VEHICLES USED FOR CARRYING PASSENGERS FOR HIRE OR REWARD WITH CARRYING CAPACITY NOT EXCEEDING 6 PASSENGERS</a:t>
                      </a:r>
                      <a:r>
                        <a:rPr lang="en-IN" sz="1200">
                          <a:effectLst/>
                          <a:latin typeface="Calibri"/>
                          <a:ea typeface="Calibri"/>
                          <a:cs typeface="Times New Roman"/>
                        </a:rPr>
                        <a:t>)</a:t>
                      </a:r>
                      <a:endParaRPr lang="en-US" sz="1100">
                        <a:effectLst/>
                        <a:latin typeface="Calibri"/>
                        <a:ea typeface="Calibri"/>
                        <a:cs typeface="Times New Roman"/>
                      </a:endParaRPr>
                    </a:p>
                    <a:p>
                      <a:pPr marL="0" marR="0" algn="just">
                        <a:lnSpc>
                          <a:spcPct val="115000"/>
                        </a:lnSpc>
                        <a:spcBef>
                          <a:spcPts val="0"/>
                        </a:spcBef>
                        <a:spcAft>
                          <a:spcPts val="0"/>
                        </a:spcAft>
                      </a:pPr>
                      <a:r>
                        <a:rPr lang="en-US" sz="1200">
                          <a:effectLst/>
                          <a:latin typeface="Calibri"/>
                          <a:ea typeface="Calibri"/>
                          <a:cs typeface="Arial"/>
                        </a:rPr>
                        <a:t> </a:t>
                      </a:r>
                      <a:endParaRPr lang="en-US" sz="1100">
                        <a:effectLst/>
                        <a:latin typeface="Calibri"/>
                        <a:ea typeface="Calibri"/>
                        <a:cs typeface="Times New Roman"/>
                      </a:endParaRPr>
                    </a:p>
                  </a:txBody>
                  <a:tcPr marL="68580" marR="68580" marT="0" marB="0"/>
                </a:tc>
                <a:extLst>
                  <a:ext uri="{0D108BD9-81ED-4DB2-BD59-A6C34878D82A}">
                    <a16:rowId xmlns:a16="http://schemas.microsoft.com/office/drawing/2014/main" val="10004"/>
                  </a:ext>
                </a:extLst>
              </a:tr>
              <a:tr h="999871">
                <a:tc vMerge="1">
                  <a:txBody>
                    <a:bodyPr/>
                    <a:lstStyle/>
                    <a:p>
                      <a:endParaRPr lang="en-US"/>
                    </a:p>
                  </a:txBody>
                  <a:tcPr/>
                </a:tc>
                <a:tc>
                  <a:txBody>
                    <a:bodyPr/>
                    <a:lstStyle/>
                    <a:p>
                      <a:pPr marL="0" marR="0" algn="just">
                        <a:lnSpc>
                          <a:spcPct val="115000"/>
                        </a:lnSpc>
                        <a:spcBef>
                          <a:spcPts val="0"/>
                        </a:spcBef>
                        <a:spcAft>
                          <a:spcPts val="0"/>
                        </a:spcAft>
                      </a:pPr>
                      <a:r>
                        <a:rPr lang="en-IN" sz="1200" b="1" dirty="0">
                          <a:effectLst/>
                          <a:latin typeface="Calibri"/>
                          <a:ea typeface="Calibri"/>
                          <a:cs typeface="Times New Roman"/>
                        </a:rPr>
                        <a:t>3%</a:t>
                      </a:r>
                      <a:r>
                        <a:rPr lang="en-IN" sz="1200" dirty="0">
                          <a:effectLst/>
                          <a:latin typeface="Calibri"/>
                          <a:ea typeface="Calibri"/>
                          <a:cs typeface="Times New Roman"/>
                        </a:rPr>
                        <a:t> of Monthly EMI for Commercial Vehicles other than above</a:t>
                      </a:r>
                      <a:endParaRPr lang="en-US" sz="1100" dirty="0">
                        <a:effectLst/>
                        <a:latin typeface="Calibri"/>
                        <a:ea typeface="Calibri"/>
                        <a:cs typeface="Times New Roman"/>
                      </a:endParaRPr>
                    </a:p>
                  </a:txBody>
                  <a:tcPr marL="68580" marR="68580" marT="0" marB="0"/>
                </a:tc>
                <a:extLst>
                  <a:ext uri="{0D108BD9-81ED-4DB2-BD59-A6C34878D82A}">
                    <a16:rowId xmlns:a16="http://schemas.microsoft.com/office/drawing/2014/main" val="10005"/>
                  </a:ext>
                </a:extLst>
              </a:tr>
            </a:tbl>
          </a:graphicData>
        </a:graphic>
      </p:graphicFrame>
      <p:grpSp>
        <p:nvGrpSpPr>
          <p:cNvPr id="7" name="Group 6"/>
          <p:cNvGrpSpPr/>
          <p:nvPr/>
        </p:nvGrpSpPr>
        <p:grpSpPr>
          <a:xfrm>
            <a:off x="4876800" y="734370"/>
            <a:ext cx="3657600" cy="702000"/>
            <a:chOff x="0" y="0"/>
            <a:chExt cx="3657600" cy="702000"/>
          </a:xfrm>
        </p:grpSpPr>
        <p:sp>
          <p:nvSpPr>
            <p:cNvPr id="8" name="Rounded Rectangle 7"/>
            <p:cNvSpPr/>
            <p:nvPr/>
          </p:nvSpPr>
          <p:spPr>
            <a:xfrm>
              <a:off x="0" y="0"/>
              <a:ext cx="3657600" cy="702000"/>
            </a:xfrm>
            <a:prstGeom prst="roundRect">
              <a:avLst/>
            </a:prstGeom>
            <a:solidFill>
              <a:srgbClr val="FFC000"/>
            </a:solidFill>
            <a:ln>
              <a:solidFill>
                <a:schemeClr val="accent4">
                  <a:lumMod val="75000"/>
                </a:schemeClr>
              </a:solidFill>
            </a:ln>
          </p:spPr>
          <p:style>
            <a:lnRef idx="2">
              <a:scrgbClr r="0" g="0" b="0"/>
            </a:lnRef>
            <a:fillRef idx="1">
              <a:scrgbClr r="0" g="0" b="0"/>
            </a:fillRef>
            <a:effectRef idx="0">
              <a:schemeClr val="accent1">
                <a:hueOff val="0"/>
                <a:satOff val="0"/>
                <a:lumOff val="0"/>
                <a:alphaOff val="0"/>
              </a:schemeClr>
            </a:effectRef>
            <a:fontRef idx="minor">
              <a:schemeClr val="lt1"/>
            </a:fontRef>
          </p:style>
        </p:sp>
        <p:sp>
          <p:nvSpPr>
            <p:cNvPr id="10" name="Rounded Rectangle 4"/>
            <p:cNvSpPr txBox="1"/>
            <p:nvPr/>
          </p:nvSpPr>
          <p:spPr>
            <a:xfrm>
              <a:off x="34269" y="34269"/>
              <a:ext cx="3589062" cy="633462"/>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95250" tIns="95250" rIns="95250" bIns="95250" numCol="1" spcCol="1270" anchor="ctr" anchorCtr="0">
              <a:noAutofit/>
            </a:bodyPr>
            <a:lstStyle/>
            <a:p>
              <a:pPr lvl="0" algn="ctr" defTabSz="1111250" rtl="0">
                <a:lnSpc>
                  <a:spcPct val="90000"/>
                </a:lnSpc>
                <a:spcBef>
                  <a:spcPct val="0"/>
                </a:spcBef>
                <a:spcAft>
                  <a:spcPct val="35000"/>
                </a:spcAft>
              </a:pPr>
              <a:r>
                <a:rPr lang="en-GB" sz="2500" b="0" kern="1200" noProof="0" dirty="0" smtClean="0">
                  <a:solidFill>
                    <a:schemeClr val="accent5">
                      <a:lumMod val="75000"/>
                    </a:schemeClr>
                  </a:solidFill>
                </a:rPr>
                <a:t>Motor Add </a:t>
              </a:r>
              <a:r>
                <a:rPr lang="en-GB" sz="2500" b="0" kern="1200" noProof="0" dirty="0" err="1" smtClean="0">
                  <a:solidFill>
                    <a:schemeClr val="accent5">
                      <a:lumMod val="75000"/>
                    </a:schemeClr>
                  </a:solidFill>
                </a:rPr>
                <a:t>Ons</a:t>
              </a:r>
              <a:endParaRPr lang="en-GB" sz="2500" b="0" kern="1200" noProof="0" dirty="0">
                <a:solidFill>
                  <a:schemeClr val="accent5">
                    <a:lumMod val="75000"/>
                  </a:schemeClr>
                </a:solidFill>
              </a:endParaRPr>
            </a:p>
          </p:txBody>
        </p:sp>
      </p:grpSp>
      <p:sp>
        <p:nvSpPr>
          <p:cNvPr id="11" name="Rectangle 1"/>
          <p:cNvSpPr>
            <a:spLocks noChangeArrowheads="1"/>
          </p:cNvSpPr>
          <p:nvPr/>
        </p:nvSpPr>
        <p:spPr bwMode="auto">
          <a:xfrm>
            <a:off x="0" y="6215062"/>
            <a:ext cx="9144000" cy="642938"/>
          </a:xfrm>
          <a:prstGeom prst="rect">
            <a:avLst/>
          </a:prstGeom>
          <a:solidFill>
            <a:srgbClr val="FFC000"/>
          </a:solidFill>
          <a:ln w="9525">
            <a:noFill/>
            <a:round/>
            <a:headEnd/>
            <a:tailEnd/>
          </a:ln>
          <a:effectLst/>
        </p:spPr>
        <p:txBody>
          <a:bodyPr wrap="none" lIns="82954" tIns="41477" rIns="82954" bIns="41477"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IN" sz="1800" i="0" u="none" strike="noStrike" kern="0" normalizeH="0" baseline="0" noProof="0" dirty="0" smtClean="0">
                <a:ln w="0"/>
                <a:effectLst>
                  <a:outerShdw blurRad="38100" dist="19050" dir="2700000" algn="tl" rotWithShape="0">
                    <a:schemeClr val="dk1">
                      <a:alpha val="40000"/>
                    </a:schemeClr>
                  </a:outerShdw>
                </a:effectLst>
                <a:uLnTx/>
                <a:uFillTx/>
                <a:latin typeface="Calibri"/>
                <a:cs typeface="Arial" panose="020B0604020202020204" pitchFamily="34" charset="0"/>
              </a:rPr>
              <a:t>UNITED INDIA INSURANCE COMPANY LIMITED</a:t>
            </a:r>
            <a:endParaRPr kumimoji="0" lang="en-IN" sz="1800" i="0" u="none" strike="noStrike" kern="0" normalizeH="0" baseline="0" noProof="0" dirty="0">
              <a:ln w="0"/>
              <a:effectLst>
                <a:outerShdw blurRad="38100" dist="19050" dir="2700000" algn="tl" rotWithShape="0">
                  <a:schemeClr val="dk1">
                    <a:alpha val="40000"/>
                  </a:schemeClr>
                </a:outerShdw>
              </a:effectLst>
              <a:uLnTx/>
              <a:uFillTx/>
              <a:latin typeface="Calibri"/>
              <a:cs typeface="Arial" panose="020B0604020202020204" pitchFamily="34" charset="0"/>
            </a:endParaRPr>
          </a:p>
        </p:txBody>
      </p:sp>
      <p:pic>
        <p:nvPicPr>
          <p:cNvPr id="1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9850" y="6265862"/>
            <a:ext cx="858838" cy="554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spTree>
    <p:extLst>
      <p:ext uri="{BB962C8B-B14F-4D97-AF65-F5344CB8AC3E}">
        <p14:creationId xmlns:p14="http://schemas.microsoft.com/office/powerpoint/2010/main" val="536424925"/>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motor.jpg"/>
          <p:cNvPicPr>
            <a:picLocks noChangeAspect="1"/>
          </p:cNvPicPr>
          <p:nvPr/>
        </p:nvPicPr>
        <p:blipFill>
          <a:blip r:embed="rId2" cstate="print">
            <a:duotone>
              <a:schemeClr val="accent1">
                <a:shade val="45000"/>
                <a:satMod val="135000"/>
              </a:schemeClr>
              <a:prstClr val="white"/>
            </a:duotone>
            <a:lum contrast="2000"/>
          </a:blip>
          <a:stretch>
            <a:fillRect/>
          </a:stretch>
        </p:blipFill>
        <p:spPr>
          <a:xfrm>
            <a:off x="457200" y="228600"/>
            <a:ext cx="8229600" cy="1219200"/>
          </a:xfrm>
          <a:prstGeom prst="rect">
            <a:avLst/>
          </a:prstGeom>
          <a:ln>
            <a:solidFill>
              <a:schemeClr val="bg1"/>
            </a:solidFill>
          </a:ln>
          <a:effectLst>
            <a:glow rad="101600">
              <a:schemeClr val="bg2">
                <a:lumMod val="90000"/>
                <a:alpha val="60000"/>
              </a:schemeClr>
            </a:glow>
            <a:reflection blurRad="6350" stA="50000" endA="300" endPos="55000" dir="5400000" sy="-100000" algn="bl" rotWithShape="0"/>
          </a:effectLst>
        </p:spPr>
      </p:pic>
      <p:graphicFrame>
        <p:nvGraphicFramePr>
          <p:cNvPr id="5" name="Table 4"/>
          <p:cNvGraphicFramePr>
            <a:graphicFrameLocks noGrp="1"/>
          </p:cNvGraphicFramePr>
          <p:nvPr>
            <p:extLst>
              <p:ext uri="{D42A27DB-BD31-4B8C-83A1-F6EECF244321}">
                <p14:modId xmlns:p14="http://schemas.microsoft.com/office/powerpoint/2010/main" val="453782996"/>
              </p:ext>
            </p:extLst>
          </p:nvPr>
        </p:nvGraphicFramePr>
        <p:xfrm>
          <a:off x="457200" y="1676400"/>
          <a:ext cx="8229600" cy="4343400"/>
        </p:xfrm>
        <a:graphic>
          <a:graphicData uri="http://schemas.openxmlformats.org/drawingml/2006/table">
            <a:tbl>
              <a:tblPr firstRow="1" bandRow="1">
                <a:tableStyleId>{5C22544A-7EE6-4342-B048-85BDC9FD1C3A}</a:tableStyleId>
              </a:tblPr>
              <a:tblGrid>
                <a:gridCol w="8229600">
                  <a:extLst>
                    <a:ext uri="{9D8B030D-6E8A-4147-A177-3AD203B41FA5}">
                      <a16:colId xmlns:a16="http://schemas.microsoft.com/office/drawing/2014/main" val="20000"/>
                    </a:ext>
                  </a:extLst>
                </a:gridCol>
              </a:tblGrid>
              <a:tr h="519545">
                <a:tc>
                  <a:txBody>
                    <a:bodyPr/>
                    <a:lstStyle/>
                    <a:p>
                      <a:pPr algn="ctr">
                        <a:lnSpc>
                          <a:spcPct val="150000"/>
                        </a:lnSpc>
                      </a:pPr>
                      <a:r>
                        <a:rPr lang="en-US" sz="1500" b="0" dirty="0" smtClean="0">
                          <a:solidFill>
                            <a:schemeClr val="accent5">
                              <a:lumMod val="75000"/>
                            </a:schemeClr>
                          </a:solidFill>
                          <a:latin typeface="Calibri" pitchFamily="34" charset="0"/>
                          <a:cs typeface="Calibri" pitchFamily="34" charset="0"/>
                        </a:rPr>
                        <a:t>EMI PROTECT – EXCLUSIONS</a:t>
                      </a:r>
                      <a:endParaRPr lang="en-US" sz="1500" b="0" dirty="0">
                        <a:solidFill>
                          <a:schemeClr val="accent5">
                            <a:lumMod val="75000"/>
                          </a:schemeClr>
                        </a:solidFill>
                        <a:latin typeface="Calibri" pitchFamily="34" charset="0"/>
                        <a:cs typeface="Calibri" pitchFamily="34" charset="0"/>
                      </a:endParaRPr>
                    </a:p>
                  </a:txBody>
                  <a:tcPr anchor="ctr">
                    <a:solidFill>
                      <a:srgbClr val="FFC000"/>
                    </a:solidFill>
                  </a:tcPr>
                </a:tc>
                <a:extLst>
                  <a:ext uri="{0D108BD9-81ED-4DB2-BD59-A6C34878D82A}">
                    <a16:rowId xmlns:a16="http://schemas.microsoft.com/office/drawing/2014/main" val="10000"/>
                  </a:ext>
                </a:extLst>
              </a:tr>
              <a:tr h="3823855">
                <a:tc>
                  <a:txBody>
                    <a:bodyPr/>
                    <a:lstStyle/>
                    <a:p>
                      <a:r>
                        <a:rPr lang="en-US" sz="1500" b="1" u="sng" kern="1200" dirty="0" smtClean="0">
                          <a:solidFill>
                            <a:schemeClr val="dk1"/>
                          </a:solidFill>
                          <a:effectLst/>
                          <a:latin typeface="+mn-lt"/>
                          <a:ea typeface="+mn-ea"/>
                          <a:cs typeface="+mn-cs"/>
                        </a:rPr>
                        <a:t>Exclusions:</a:t>
                      </a:r>
                      <a:endParaRPr lang="en-US" sz="1500" kern="1200" dirty="0" smtClean="0">
                        <a:solidFill>
                          <a:schemeClr val="dk1"/>
                        </a:solidFill>
                        <a:effectLst/>
                        <a:latin typeface="+mn-lt"/>
                        <a:ea typeface="+mn-ea"/>
                        <a:cs typeface="+mn-cs"/>
                      </a:endParaRPr>
                    </a:p>
                    <a:p>
                      <a:pPr marL="0" indent="0">
                        <a:buFont typeface="+mj-lt"/>
                        <a:buNone/>
                      </a:pPr>
                      <a:r>
                        <a:rPr lang="en-US" sz="1500" kern="1200" dirty="0" smtClean="0">
                          <a:solidFill>
                            <a:schemeClr val="dk1"/>
                          </a:solidFill>
                          <a:effectLst/>
                          <a:latin typeface="+mn-lt"/>
                          <a:ea typeface="+mn-ea"/>
                          <a:cs typeface="+mn-cs"/>
                        </a:rPr>
                        <a:t>Company will not be liable for the following:</a:t>
                      </a:r>
                    </a:p>
                    <a:p>
                      <a:pPr marL="0" indent="0">
                        <a:buFont typeface="+mj-lt"/>
                        <a:buNone/>
                      </a:pPr>
                      <a:endParaRPr lang="en-US" sz="1500" kern="1200" dirty="0" smtClean="0">
                        <a:solidFill>
                          <a:schemeClr val="dk1"/>
                        </a:solidFill>
                        <a:effectLst/>
                        <a:latin typeface="+mn-lt"/>
                        <a:ea typeface="+mn-ea"/>
                        <a:cs typeface="+mn-cs"/>
                      </a:endParaRPr>
                    </a:p>
                    <a:p>
                      <a:pPr marL="342900" lvl="0" indent="-342900">
                        <a:buFont typeface="+mj-lt"/>
                        <a:buAutoNum type="arabicPeriod"/>
                      </a:pPr>
                      <a:r>
                        <a:rPr lang="en-US" sz="1500" kern="1200" dirty="0" smtClean="0">
                          <a:solidFill>
                            <a:schemeClr val="dk1"/>
                          </a:solidFill>
                          <a:effectLst/>
                          <a:latin typeface="+mn-lt"/>
                          <a:ea typeface="+mn-ea"/>
                          <a:cs typeface="+mn-cs"/>
                        </a:rPr>
                        <a:t>For payment of any EMI amount falling due after intimation of completion of repairs which are covered under the Policy.</a:t>
                      </a:r>
                    </a:p>
                    <a:p>
                      <a:pPr marL="342900" lvl="0" indent="-342900">
                        <a:buFont typeface="+mj-lt"/>
                        <a:buAutoNum type="arabicPeriod"/>
                      </a:pPr>
                      <a:r>
                        <a:rPr lang="en-US" sz="1500" kern="1200" dirty="0" smtClean="0">
                          <a:solidFill>
                            <a:schemeClr val="dk1"/>
                          </a:solidFill>
                          <a:effectLst/>
                          <a:latin typeface="+mn-lt"/>
                          <a:ea typeface="+mn-ea"/>
                          <a:cs typeface="+mn-cs"/>
                        </a:rPr>
                        <a:t>For any EMI amount and/or additional payment which becomes due because of default, non-payment or delayed payment of any amount due to the Bank/Financial Institution.</a:t>
                      </a:r>
                    </a:p>
                    <a:p>
                      <a:pPr marL="342900" lvl="0" indent="-342900">
                        <a:buFont typeface="+mj-lt"/>
                        <a:buAutoNum type="arabicPeriod"/>
                      </a:pPr>
                      <a:r>
                        <a:rPr lang="en-US" sz="1500" kern="1200" dirty="0" smtClean="0">
                          <a:solidFill>
                            <a:schemeClr val="dk1"/>
                          </a:solidFill>
                          <a:effectLst/>
                          <a:latin typeface="+mn-lt"/>
                          <a:ea typeface="+mn-ea"/>
                          <a:cs typeface="+mn-cs"/>
                        </a:rPr>
                        <a:t>Where the vehicle is stolen or in Total Loss.</a:t>
                      </a:r>
                    </a:p>
                    <a:p>
                      <a:pPr marL="342900" lvl="0" indent="-342900">
                        <a:buFont typeface="+mj-lt"/>
                        <a:buAutoNum type="arabicPeriod"/>
                      </a:pPr>
                      <a:r>
                        <a:rPr lang="en-US" sz="1500" kern="1200" dirty="0" smtClean="0">
                          <a:solidFill>
                            <a:schemeClr val="dk1"/>
                          </a:solidFill>
                          <a:effectLst/>
                          <a:latin typeface="+mn-lt"/>
                          <a:ea typeface="+mn-ea"/>
                          <a:cs typeface="+mn-cs"/>
                        </a:rPr>
                        <a:t>Where the Auto Loan availed of is in excess of the Insured's Declared Value (IDV) of the vehicle.</a:t>
                      </a:r>
                    </a:p>
                    <a:p>
                      <a:pPr marL="342900" lvl="0" indent="-342900">
                        <a:buFont typeface="+mj-lt"/>
                        <a:buAutoNum type="arabicPeriod"/>
                      </a:pPr>
                      <a:r>
                        <a:rPr lang="en-US" sz="1500" kern="1200" dirty="0" smtClean="0">
                          <a:solidFill>
                            <a:schemeClr val="dk1"/>
                          </a:solidFill>
                          <a:effectLst/>
                          <a:latin typeface="+mn-lt"/>
                          <a:ea typeface="+mn-ea"/>
                          <a:cs typeface="+mn-cs"/>
                        </a:rPr>
                        <a:t>Company shall not be liable to pay in case Auto Loan is already paid by Insured during the Policy period</a:t>
                      </a:r>
                    </a:p>
                    <a:p>
                      <a:pPr marL="342900" lvl="0" indent="-342900">
                        <a:buFont typeface="+mj-lt"/>
                        <a:buAutoNum type="arabicPeriod"/>
                      </a:pPr>
                      <a:r>
                        <a:rPr lang="en-US" sz="1500" kern="1200" dirty="0" smtClean="0">
                          <a:solidFill>
                            <a:schemeClr val="dk1"/>
                          </a:solidFill>
                          <a:effectLst/>
                          <a:latin typeface="+mn-lt"/>
                          <a:ea typeface="+mn-ea"/>
                          <a:cs typeface="+mn-cs"/>
                        </a:rPr>
                        <a:t>For delay in submission of required documents of Own Damage claim (as stated in the claim form) beyond 30 days or within such further time as the Company may allow from the date of intimation of claim.</a:t>
                      </a:r>
                    </a:p>
                    <a:p>
                      <a:pPr marL="342900" lvl="0" indent="-342900">
                        <a:buFont typeface="+mj-lt"/>
                        <a:buAutoNum type="arabicPeriod"/>
                      </a:pPr>
                      <a:r>
                        <a:rPr lang="en-US" sz="1500" kern="1200" dirty="0" smtClean="0">
                          <a:solidFill>
                            <a:schemeClr val="dk1"/>
                          </a:solidFill>
                          <a:effectLst/>
                          <a:latin typeface="+mn-lt"/>
                          <a:ea typeface="+mn-ea"/>
                          <a:cs typeface="+mn-cs"/>
                        </a:rPr>
                        <a:t>Claims arising outside of the scope of “Covers Provided” section.</a:t>
                      </a:r>
                    </a:p>
                    <a:p>
                      <a:endParaRPr lang="en-US" sz="1500" b="0" dirty="0" smtClean="0">
                        <a:latin typeface="Calibri" pitchFamily="34" charset="0"/>
                        <a:cs typeface="Calibri" pitchFamily="34" charset="0"/>
                      </a:endParaRPr>
                    </a:p>
                  </a:txBody>
                  <a:tcPr anchor="ctr"/>
                </a:tc>
                <a:extLst>
                  <a:ext uri="{0D108BD9-81ED-4DB2-BD59-A6C34878D82A}">
                    <a16:rowId xmlns:a16="http://schemas.microsoft.com/office/drawing/2014/main" val="10001"/>
                  </a:ext>
                </a:extLst>
              </a:tr>
            </a:tbl>
          </a:graphicData>
        </a:graphic>
      </p:graphicFrame>
      <p:grpSp>
        <p:nvGrpSpPr>
          <p:cNvPr id="7" name="Group 6"/>
          <p:cNvGrpSpPr/>
          <p:nvPr/>
        </p:nvGrpSpPr>
        <p:grpSpPr>
          <a:xfrm>
            <a:off x="4876800" y="734370"/>
            <a:ext cx="3657600" cy="702000"/>
            <a:chOff x="0" y="0"/>
            <a:chExt cx="3657600" cy="702000"/>
          </a:xfrm>
        </p:grpSpPr>
        <p:sp>
          <p:nvSpPr>
            <p:cNvPr id="8" name="Rounded Rectangle 7"/>
            <p:cNvSpPr/>
            <p:nvPr/>
          </p:nvSpPr>
          <p:spPr>
            <a:xfrm>
              <a:off x="0" y="0"/>
              <a:ext cx="3657600" cy="702000"/>
            </a:xfrm>
            <a:prstGeom prst="roundRect">
              <a:avLst/>
            </a:prstGeom>
            <a:solidFill>
              <a:srgbClr val="FFC000"/>
            </a:solidFill>
            <a:ln>
              <a:solidFill>
                <a:schemeClr val="accent4">
                  <a:lumMod val="75000"/>
                </a:schemeClr>
              </a:solidFill>
            </a:ln>
          </p:spPr>
          <p:style>
            <a:lnRef idx="2">
              <a:scrgbClr r="0" g="0" b="0"/>
            </a:lnRef>
            <a:fillRef idx="1">
              <a:scrgbClr r="0" g="0" b="0"/>
            </a:fillRef>
            <a:effectRef idx="0">
              <a:schemeClr val="accent1">
                <a:hueOff val="0"/>
                <a:satOff val="0"/>
                <a:lumOff val="0"/>
                <a:alphaOff val="0"/>
              </a:schemeClr>
            </a:effectRef>
            <a:fontRef idx="minor">
              <a:schemeClr val="lt1"/>
            </a:fontRef>
          </p:style>
        </p:sp>
        <p:sp>
          <p:nvSpPr>
            <p:cNvPr id="10" name="Rounded Rectangle 4"/>
            <p:cNvSpPr txBox="1"/>
            <p:nvPr/>
          </p:nvSpPr>
          <p:spPr>
            <a:xfrm>
              <a:off x="34269" y="34269"/>
              <a:ext cx="3589062" cy="633462"/>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95250" tIns="95250" rIns="95250" bIns="95250" numCol="1" spcCol="1270" anchor="ctr" anchorCtr="0">
              <a:noAutofit/>
            </a:bodyPr>
            <a:lstStyle/>
            <a:p>
              <a:pPr lvl="0" algn="ctr" defTabSz="1111250" rtl="0">
                <a:lnSpc>
                  <a:spcPct val="90000"/>
                </a:lnSpc>
                <a:spcBef>
                  <a:spcPct val="0"/>
                </a:spcBef>
                <a:spcAft>
                  <a:spcPct val="35000"/>
                </a:spcAft>
              </a:pPr>
              <a:r>
                <a:rPr lang="en-GB" sz="2500" b="0" kern="1200" noProof="0" dirty="0" smtClean="0">
                  <a:solidFill>
                    <a:schemeClr val="accent5">
                      <a:lumMod val="75000"/>
                    </a:schemeClr>
                  </a:solidFill>
                </a:rPr>
                <a:t>Motor Add </a:t>
              </a:r>
              <a:r>
                <a:rPr lang="en-GB" sz="2500" b="0" kern="1200" noProof="0" dirty="0" err="1" smtClean="0">
                  <a:solidFill>
                    <a:schemeClr val="accent5">
                      <a:lumMod val="75000"/>
                    </a:schemeClr>
                  </a:solidFill>
                </a:rPr>
                <a:t>Ons</a:t>
              </a:r>
              <a:endParaRPr lang="en-GB" sz="2500" b="0" kern="1200" noProof="0" dirty="0">
                <a:solidFill>
                  <a:schemeClr val="accent5">
                    <a:lumMod val="75000"/>
                  </a:schemeClr>
                </a:solidFill>
              </a:endParaRPr>
            </a:p>
          </p:txBody>
        </p:sp>
      </p:grpSp>
      <p:sp>
        <p:nvSpPr>
          <p:cNvPr id="11" name="Rectangle 1"/>
          <p:cNvSpPr>
            <a:spLocks noChangeArrowheads="1"/>
          </p:cNvSpPr>
          <p:nvPr/>
        </p:nvSpPr>
        <p:spPr bwMode="auto">
          <a:xfrm>
            <a:off x="0" y="6215062"/>
            <a:ext cx="9144000" cy="642938"/>
          </a:xfrm>
          <a:prstGeom prst="rect">
            <a:avLst/>
          </a:prstGeom>
          <a:solidFill>
            <a:srgbClr val="FFC000"/>
          </a:solidFill>
          <a:ln w="9525">
            <a:noFill/>
            <a:round/>
            <a:headEnd/>
            <a:tailEnd/>
          </a:ln>
          <a:effectLst/>
        </p:spPr>
        <p:txBody>
          <a:bodyPr wrap="none" lIns="82954" tIns="41477" rIns="82954" bIns="41477"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IN" sz="1800" i="0" u="none" strike="noStrike" kern="0" normalizeH="0" baseline="0" noProof="0" dirty="0" smtClean="0">
                <a:ln w="0"/>
                <a:effectLst>
                  <a:outerShdw blurRad="38100" dist="19050" dir="2700000" algn="tl" rotWithShape="0">
                    <a:schemeClr val="dk1">
                      <a:alpha val="40000"/>
                    </a:schemeClr>
                  </a:outerShdw>
                </a:effectLst>
                <a:uLnTx/>
                <a:uFillTx/>
                <a:latin typeface="Calibri"/>
                <a:cs typeface="Arial" panose="020B0604020202020204" pitchFamily="34" charset="0"/>
              </a:rPr>
              <a:t>UNITED INDIA INSURANCE COMPANY LIMITED</a:t>
            </a:r>
            <a:endParaRPr kumimoji="0" lang="en-IN" sz="1800" i="0" u="none" strike="noStrike" kern="0" normalizeH="0" baseline="0" noProof="0" dirty="0">
              <a:ln w="0"/>
              <a:effectLst>
                <a:outerShdw blurRad="38100" dist="19050" dir="2700000" algn="tl" rotWithShape="0">
                  <a:schemeClr val="dk1">
                    <a:alpha val="40000"/>
                  </a:schemeClr>
                </a:outerShdw>
              </a:effectLst>
              <a:uLnTx/>
              <a:uFillTx/>
              <a:latin typeface="Calibri"/>
              <a:cs typeface="Arial" panose="020B0604020202020204" pitchFamily="34" charset="0"/>
            </a:endParaRPr>
          </a:p>
        </p:txBody>
      </p:sp>
      <p:pic>
        <p:nvPicPr>
          <p:cNvPr id="1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9850" y="6265862"/>
            <a:ext cx="858838" cy="554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spTree>
    <p:extLst>
      <p:ext uri="{BB962C8B-B14F-4D97-AF65-F5344CB8AC3E}">
        <p14:creationId xmlns:p14="http://schemas.microsoft.com/office/powerpoint/2010/main" val="1401443900"/>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motor.jpg"/>
          <p:cNvPicPr>
            <a:picLocks noChangeAspect="1"/>
          </p:cNvPicPr>
          <p:nvPr/>
        </p:nvPicPr>
        <p:blipFill>
          <a:blip r:embed="rId2" cstate="print">
            <a:duotone>
              <a:schemeClr val="accent1">
                <a:shade val="45000"/>
                <a:satMod val="135000"/>
              </a:schemeClr>
              <a:prstClr val="white"/>
            </a:duotone>
            <a:lum contrast="2000"/>
          </a:blip>
          <a:stretch>
            <a:fillRect/>
          </a:stretch>
        </p:blipFill>
        <p:spPr>
          <a:xfrm>
            <a:off x="457200" y="228600"/>
            <a:ext cx="8229600" cy="1219200"/>
          </a:xfrm>
          <a:prstGeom prst="rect">
            <a:avLst/>
          </a:prstGeom>
          <a:ln>
            <a:solidFill>
              <a:schemeClr val="bg1"/>
            </a:solidFill>
          </a:ln>
          <a:effectLst>
            <a:glow rad="101600">
              <a:schemeClr val="bg2">
                <a:lumMod val="90000"/>
                <a:alpha val="60000"/>
              </a:schemeClr>
            </a:glow>
            <a:reflection blurRad="6350" stA="50000" endA="300" endPos="55000" dir="5400000" sy="-100000" algn="bl" rotWithShape="0"/>
          </a:effectLst>
        </p:spPr>
      </p:pic>
      <p:graphicFrame>
        <p:nvGraphicFramePr>
          <p:cNvPr id="5" name="Table 4"/>
          <p:cNvGraphicFramePr>
            <a:graphicFrameLocks noGrp="1"/>
          </p:cNvGraphicFramePr>
          <p:nvPr>
            <p:extLst>
              <p:ext uri="{D42A27DB-BD31-4B8C-83A1-F6EECF244321}">
                <p14:modId xmlns:p14="http://schemas.microsoft.com/office/powerpoint/2010/main" val="1519485783"/>
              </p:ext>
            </p:extLst>
          </p:nvPr>
        </p:nvGraphicFramePr>
        <p:xfrm>
          <a:off x="457200" y="1676400"/>
          <a:ext cx="8229600" cy="4908665"/>
        </p:xfrm>
        <a:graphic>
          <a:graphicData uri="http://schemas.openxmlformats.org/drawingml/2006/table">
            <a:tbl>
              <a:tblPr firstRow="1" bandRow="1">
                <a:tableStyleId>{5C22544A-7EE6-4342-B048-85BDC9FD1C3A}</a:tableStyleId>
              </a:tblPr>
              <a:tblGrid>
                <a:gridCol w="8229600">
                  <a:extLst>
                    <a:ext uri="{9D8B030D-6E8A-4147-A177-3AD203B41FA5}">
                      <a16:colId xmlns:a16="http://schemas.microsoft.com/office/drawing/2014/main" val="20000"/>
                    </a:ext>
                  </a:extLst>
                </a:gridCol>
              </a:tblGrid>
              <a:tr h="519545">
                <a:tc>
                  <a:txBody>
                    <a:bodyPr/>
                    <a:lstStyle/>
                    <a:p>
                      <a:pPr algn="ctr">
                        <a:lnSpc>
                          <a:spcPct val="150000"/>
                        </a:lnSpc>
                      </a:pPr>
                      <a:r>
                        <a:rPr lang="en-US" sz="1500" b="0" dirty="0" smtClean="0">
                          <a:solidFill>
                            <a:schemeClr val="accent5">
                              <a:lumMod val="75000"/>
                            </a:schemeClr>
                          </a:solidFill>
                          <a:latin typeface="Calibri" pitchFamily="34" charset="0"/>
                          <a:cs typeface="Calibri" pitchFamily="34" charset="0"/>
                        </a:rPr>
                        <a:t>13.RSA – ROAD SIDE ASSISTANCE</a:t>
                      </a:r>
                      <a:endParaRPr lang="en-US" sz="1500" b="0" dirty="0">
                        <a:solidFill>
                          <a:schemeClr val="accent5">
                            <a:lumMod val="75000"/>
                          </a:schemeClr>
                        </a:solidFill>
                        <a:latin typeface="Calibri" pitchFamily="34" charset="0"/>
                        <a:cs typeface="Calibri" pitchFamily="34" charset="0"/>
                      </a:endParaRPr>
                    </a:p>
                  </a:txBody>
                  <a:tcPr anchor="ctr">
                    <a:solidFill>
                      <a:srgbClr val="FFC000"/>
                    </a:solidFill>
                  </a:tcPr>
                </a:tc>
                <a:extLst>
                  <a:ext uri="{0D108BD9-81ED-4DB2-BD59-A6C34878D82A}">
                    <a16:rowId xmlns:a16="http://schemas.microsoft.com/office/drawing/2014/main" val="10000"/>
                  </a:ext>
                </a:extLst>
              </a:tr>
              <a:tr h="3823855">
                <a:tc>
                  <a:txBody>
                    <a:bodyPr/>
                    <a:lstStyle/>
                    <a:p>
                      <a:r>
                        <a:rPr lang="en-US" sz="1400" b="1" u="sng" kern="1200" dirty="0" smtClean="0">
                          <a:solidFill>
                            <a:schemeClr val="dk1"/>
                          </a:solidFill>
                          <a:effectLst/>
                          <a:latin typeface="+mn-lt"/>
                          <a:ea typeface="+mn-ea"/>
                          <a:cs typeface="+mn-cs"/>
                        </a:rPr>
                        <a:t>Scope:</a:t>
                      </a:r>
                      <a:endParaRPr lang="en-US" sz="1400" kern="1200" dirty="0" smtClean="0">
                        <a:solidFill>
                          <a:schemeClr val="dk1"/>
                        </a:solidFill>
                        <a:effectLst/>
                        <a:latin typeface="+mn-lt"/>
                        <a:ea typeface="+mn-ea"/>
                        <a:cs typeface="+mn-cs"/>
                      </a:endParaRPr>
                    </a:p>
                    <a:p>
                      <a:r>
                        <a:rPr lang="en-US" sz="1400" kern="1200" dirty="0" smtClean="0">
                          <a:solidFill>
                            <a:schemeClr val="dk1"/>
                          </a:solidFill>
                          <a:effectLst/>
                          <a:latin typeface="+mn-lt"/>
                          <a:ea typeface="+mn-ea"/>
                          <a:cs typeface="+mn-cs"/>
                        </a:rPr>
                        <a:t> Applicable to all Classes of Vehicles excluding Class D, E, F and G of Indian Motor Tariff.</a:t>
                      </a:r>
                    </a:p>
                    <a:p>
                      <a:endParaRPr lang="en-US" sz="1400" kern="1200" dirty="0" smtClean="0">
                        <a:solidFill>
                          <a:schemeClr val="dk1"/>
                        </a:solidFill>
                        <a:effectLst/>
                        <a:latin typeface="+mn-lt"/>
                        <a:ea typeface="+mn-ea"/>
                        <a:cs typeface="+mn-cs"/>
                      </a:endParaRPr>
                    </a:p>
                    <a:p>
                      <a:r>
                        <a:rPr lang="en-US" sz="1400" b="1" u="sng" dirty="0" smtClean="0">
                          <a:latin typeface="Calibri" pitchFamily="34" charset="0"/>
                          <a:cs typeface="Calibri" pitchFamily="34" charset="0"/>
                        </a:rPr>
                        <a:t>Cover:</a:t>
                      </a:r>
                    </a:p>
                    <a:p>
                      <a:pPr marL="342900" marR="0" lvl="1" indent="-342900" algn="l" defTabSz="914400" rtl="0" eaLnBrk="1" fontAlgn="auto" latinLnBrk="0" hangingPunct="1">
                        <a:lnSpc>
                          <a:spcPct val="100000"/>
                        </a:lnSpc>
                        <a:spcBef>
                          <a:spcPts val="0"/>
                        </a:spcBef>
                        <a:spcAft>
                          <a:spcPts val="0"/>
                        </a:spcAft>
                        <a:buClrTx/>
                        <a:buSzTx/>
                        <a:buFont typeface="+mj-lt"/>
                        <a:buAutoNum type="arabicPeriod"/>
                        <a:tabLst/>
                        <a:defRPr/>
                      </a:pPr>
                      <a:r>
                        <a:rPr lang="en-GB" sz="1400" b="0" kern="1200" dirty="0" smtClean="0">
                          <a:solidFill>
                            <a:schemeClr val="dk1"/>
                          </a:solidFill>
                          <a:effectLst/>
                          <a:latin typeface="+mn-lt"/>
                          <a:ea typeface="+mn-ea"/>
                          <a:cs typeface="+mn-cs"/>
                        </a:rPr>
                        <a:t>Breakdown Support/Assistance over phone</a:t>
                      </a:r>
                      <a:endParaRPr lang="en-US" sz="1400" b="0" kern="1200" dirty="0" smtClean="0">
                        <a:solidFill>
                          <a:schemeClr val="dk1"/>
                        </a:solidFill>
                        <a:effectLst/>
                        <a:latin typeface="+mn-lt"/>
                        <a:ea typeface="+mn-ea"/>
                        <a:cs typeface="+mn-cs"/>
                      </a:endParaRPr>
                    </a:p>
                    <a:p>
                      <a:pPr marL="342900" marR="0" lvl="1" indent="-342900" algn="l" defTabSz="914400" rtl="0" eaLnBrk="1" fontAlgn="auto" latinLnBrk="0" hangingPunct="1">
                        <a:lnSpc>
                          <a:spcPct val="100000"/>
                        </a:lnSpc>
                        <a:spcBef>
                          <a:spcPts val="0"/>
                        </a:spcBef>
                        <a:spcAft>
                          <a:spcPts val="0"/>
                        </a:spcAft>
                        <a:buClrTx/>
                        <a:buSzTx/>
                        <a:buFont typeface="+mj-lt"/>
                        <a:buAutoNum type="arabicPeriod"/>
                        <a:tabLst/>
                        <a:defRPr/>
                      </a:pPr>
                      <a:r>
                        <a:rPr lang="en-GB" sz="1400" b="0" kern="1200" dirty="0" smtClean="0">
                          <a:solidFill>
                            <a:schemeClr val="dk1"/>
                          </a:solidFill>
                          <a:effectLst/>
                          <a:latin typeface="+mn-lt"/>
                          <a:ea typeface="+mn-ea"/>
                          <a:cs typeface="+mn-cs"/>
                        </a:rPr>
                        <a:t>“On Site” Minor Repair of the Vehicle</a:t>
                      </a:r>
                    </a:p>
                    <a:p>
                      <a:pPr marL="342900" marR="0" lvl="1" indent="-342900" algn="l" defTabSz="914400" rtl="0" eaLnBrk="1" fontAlgn="auto" latinLnBrk="0" hangingPunct="1">
                        <a:lnSpc>
                          <a:spcPct val="100000"/>
                        </a:lnSpc>
                        <a:spcBef>
                          <a:spcPts val="0"/>
                        </a:spcBef>
                        <a:spcAft>
                          <a:spcPts val="0"/>
                        </a:spcAft>
                        <a:buClrTx/>
                        <a:buSzTx/>
                        <a:buFont typeface="+mj-lt"/>
                        <a:buAutoNum type="arabicPeriod"/>
                        <a:tabLst/>
                        <a:defRPr/>
                      </a:pPr>
                      <a:r>
                        <a:rPr lang="en-GB" sz="1400" b="0" kern="1200" dirty="0" smtClean="0">
                          <a:solidFill>
                            <a:schemeClr val="dk1"/>
                          </a:solidFill>
                          <a:effectLst/>
                          <a:latin typeface="+mn-lt"/>
                          <a:ea typeface="+mn-ea"/>
                          <a:cs typeface="+mn-cs"/>
                        </a:rPr>
                        <a:t>Delivery of Duplicate Keys</a:t>
                      </a:r>
                    </a:p>
                    <a:p>
                      <a:pPr marL="342900" marR="0" lvl="1" indent="-342900" algn="l" defTabSz="914400" rtl="0" eaLnBrk="1" fontAlgn="auto" latinLnBrk="0" hangingPunct="1">
                        <a:lnSpc>
                          <a:spcPct val="100000"/>
                        </a:lnSpc>
                        <a:spcBef>
                          <a:spcPts val="0"/>
                        </a:spcBef>
                        <a:spcAft>
                          <a:spcPts val="0"/>
                        </a:spcAft>
                        <a:buClrTx/>
                        <a:buSzTx/>
                        <a:buFont typeface="+mj-lt"/>
                        <a:buAutoNum type="arabicPeriod"/>
                        <a:tabLst/>
                        <a:defRPr/>
                      </a:pPr>
                      <a:r>
                        <a:rPr lang="en-GB" sz="1400" b="0" kern="1200" dirty="0" smtClean="0">
                          <a:solidFill>
                            <a:schemeClr val="dk1"/>
                          </a:solidFill>
                          <a:effectLst/>
                          <a:latin typeface="+mn-lt"/>
                          <a:ea typeface="+mn-ea"/>
                          <a:cs typeface="+mn-cs"/>
                        </a:rPr>
                        <a:t>Replacement/ Locked or Lost Keys</a:t>
                      </a:r>
                    </a:p>
                    <a:p>
                      <a:pPr marL="342900" marR="0" lvl="1" indent="-342900" algn="l" defTabSz="914400" rtl="0" eaLnBrk="1" fontAlgn="auto" latinLnBrk="0" hangingPunct="1">
                        <a:lnSpc>
                          <a:spcPct val="100000"/>
                        </a:lnSpc>
                        <a:spcBef>
                          <a:spcPts val="0"/>
                        </a:spcBef>
                        <a:spcAft>
                          <a:spcPts val="0"/>
                        </a:spcAft>
                        <a:buClrTx/>
                        <a:buSzTx/>
                        <a:buFont typeface="+mj-lt"/>
                        <a:buAutoNum type="arabicPeriod"/>
                        <a:tabLst/>
                        <a:defRPr/>
                      </a:pPr>
                      <a:r>
                        <a:rPr lang="en-GB" sz="1400" b="0" kern="1200" dirty="0" smtClean="0">
                          <a:solidFill>
                            <a:schemeClr val="dk1"/>
                          </a:solidFill>
                          <a:effectLst/>
                          <a:latin typeface="+mn-lt"/>
                          <a:ea typeface="+mn-ea"/>
                          <a:cs typeface="+mn-cs"/>
                        </a:rPr>
                        <a:t>Flat Tyre Support</a:t>
                      </a:r>
                    </a:p>
                    <a:p>
                      <a:pPr marL="342900" marR="0" lvl="1" indent="-342900" algn="l" defTabSz="914400" rtl="0" eaLnBrk="1" fontAlgn="auto" latinLnBrk="0" hangingPunct="1">
                        <a:lnSpc>
                          <a:spcPct val="100000"/>
                        </a:lnSpc>
                        <a:spcBef>
                          <a:spcPts val="0"/>
                        </a:spcBef>
                        <a:spcAft>
                          <a:spcPts val="0"/>
                        </a:spcAft>
                        <a:buClrTx/>
                        <a:buSzTx/>
                        <a:buFont typeface="+mj-lt"/>
                        <a:buAutoNum type="arabicPeriod"/>
                        <a:tabLst/>
                        <a:defRPr/>
                      </a:pPr>
                      <a:r>
                        <a:rPr lang="en-GB" sz="1400" b="0" kern="1200" dirty="0" smtClean="0">
                          <a:solidFill>
                            <a:schemeClr val="dk1"/>
                          </a:solidFill>
                          <a:effectLst/>
                          <a:latin typeface="+mn-lt"/>
                          <a:ea typeface="+mn-ea"/>
                          <a:cs typeface="+mn-cs"/>
                        </a:rPr>
                        <a:t>Battery Jumpstart</a:t>
                      </a:r>
                    </a:p>
                    <a:p>
                      <a:pPr marL="342900" marR="0" lvl="1" indent="-342900" algn="l" defTabSz="914400" rtl="0" eaLnBrk="1" fontAlgn="auto" latinLnBrk="0" hangingPunct="1">
                        <a:lnSpc>
                          <a:spcPct val="100000"/>
                        </a:lnSpc>
                        <a:spcBef>
                          <a:spcPts val="0"/>
                        </a:spcBef>
                        <a:spcAft>
                          <a:spcPts val="0"/>
                        </a:spcAft>
                        <a:buClrTx/>
                        <a:buSzTx/>
                        <a:buFont typeface="+mj-lt"/>
                        <a:buAutoNum type="arabicPeriod"/>
                        <a:tabLst/>
                        <a:defRPr/>
                      </a:pPr>
                      <a:r>
                        <a:rPr lang="en-GB" sz="1400" b="0" kern="1200" dirty="0" smtClean="0">
                          <a:solidFill>
                            <a:schemeClr val="dk1"/>
                          </a:solidFill>
                          <a:effectLst/>
                          <a:latin typeface="+mn-lt"/>
                          <a:ea typeface="+mn-ea"/>
                          <a:cs typeface="+mn-cs"/>
                        </a:rPr>
                        <a:t>Fuel Delivery</a:t>
                      </a:r>
                    </a:p>
                    <a:p>
                      <a:pPr marL="342900" marR="0" lvl="1" indent="-342900" algn="l" defTabSz="914400" rtl="0" eaLnBrk="1" fontAlgn="auto" latinLnBrk="0" hangingPunct="1">
                        <a:lnSpc>
                          <a:spcPct val="100000"/>
                        </a:lnSpc>
                        <a:spcBef>
                          <a:spcPts val="0"/>
                        </a:spcBef>
                        <a:spcAft>
                          <a:spcPts val="0"/>
                        </a:spcAft>
                        <a:buClrTx/>
                        <a:buSzTx/>
                        <a:buFont typeface="+mj-lt"/>
                        <a:buAutoNum type="arabicPeriod"/>
                        <a:tabLst/>
                        <a:defRPr/>
                      </a:pPr>
                      <a:r>
                        <a:rPr lang="en-GB" sz="1400" b="0" kern="1200" dirty="0" smtClean="0">
                          <a:solidFill>
                            <a:schemeClr val="dk1"/>
                          </a:solidFill>
                          <a:effectLst/>
                          <a:latin typeface="+mn-lt"/>
                          <a:ea typeface="+mn-ea"/>
                          <a:cs typeface="+mn-cs"/>
                        </a:rPr>
                        <a:t>Towing for Mechanical &amp; Electrical breakdown</a:t>
                      </a:r>
                    </a:p>
                    <a:p>
                      <a:pPr marL="342900" marR="0" lvl="1" indent="-342900" algn="l" defTabSz="914400" rtl="0" eaLnBrk="1" fontAlgn="auto" latinLnBrk="0" hangingPunct="1">
                        <a:lnSpc>
                          <a:spcPct val="100000"/>
                        </a:lnSpc>
                        <a:spcBef>
                          <a:spcPts val="0"/>
                        </a:spcBef>
                        <a:spcAft>
                          <a:spcPts val="0"/>
                        </a:spcAft>
                        <a:buClrTx/>
                        <a:buSzTx/>
                        <a:buFont typeface="+mj-lt"/>
                        <a:buAutoNum type="arabicPeriod"/>
                        <a:tabLst/>
                        <a:defRPr/>
                      </a:pPr>
                      <a:r>
                        <a:rPr lang="en-GB" sz="1400" b="0" kern="1200" dirty="0" smtClean="0">
                          <a:solidFill>
                            <a:schemeClr val="dk1"/>
                          </a:solidFill>
                          <a:effectLst/>
                          <a:latin typeface="+mn-lt"/>
                          <a:ea typeface="+mn-ea"/>
                          <a:cs typeface="+mn-cs"/>
                        </a:rPr>
                        <a:t>Towing for Accidental Breakdown one-way up</a:t>
                      </a:r>
                    </a:p>
                    <a:p>
                      <a:pPr marL="342900" marR="0" lvl="1" indent="-342900" algn="l" defTabSz="914400" rtl="0" eaLnBrk="1" fontAlgn="auto" latinLnBrk="0" hangingPunct="1">
                        <a:lnSpc>
                          <a:spcPct val="100000"/>
                        </a:lnSpc>
                        <a:spcBef>
                          <a:spcPts val="0"/>
                        </a:spcBef>
                        <a:spcAft>
                          <a:spcPts val="0"/>
                        </a:spcAft>
                        <a:buClrTx/>
                        <a:buSzTx/>
                        <a:buFont typeface="+mj-lt"/>
                        <a:buAutoNum type="arabicPeriod"/>
                        <a:tabLst/>
                        <a:defRPr/>
                      </a:pPr>
                      <a:r>
                        <a:rPr lang="en-GB" sz="1400" b="0" kern="1200" dirty="0" smtClean="0">
                          <a:solidFill>
                            <a:schemeClr val="dk1"/>
                          </a:solidFill>
                          <a:effectLst/>
                          <a:latin typeface="+mn-lt"/>
                          <a:ea typeface="+mn-ea"/>
                          <a:cs typeface="+mn-cs"/>
                        </a:rPr>
                        <a:t>Wrong Fuelling</a:t>
                      </a:r>
                    </a:p>
                    <a:p>
                      <a:pPr marL="342900" marR="0" lvl="1" indent="-342900" algn="l" defTabSz="914400" rtl="0" eaLnBrk="1" fontAlgn="auto" latinLnBrk="0" hangingPunct="1">
                        <a:lnSpc>
                          <a:spcPct val="100000"/>
                        </a:lnSpc>
                        <a:spcBef>
                          <a:spcPts val="0"/>
                        </a:spcBef>
                        <a:spcAft>
                          <a:spcPts val="0"/>
                        </a:spcAft>
                        <a:buClrTx/>
                        <a:buSzTx/>
                        <a:buFont typeface="+mj-lt"/>
                        <a:buAutoNum type="arabicPeriod"/>
                        <a:tabLst/>
                        <a:defRPr/>
                      </a:pPr>
                      <a:r>
                        <a:rPr lang="en-GB" sz="1400" b="0" kern="1200" dirty="0" smtClean="0">
                          <a:solidFill>
                            <a:schemeClr val="dk1"/>
                          </a:solidFill>
                          <a:effectLst/>
                          <a:latin typeface="+mn-lt"/>
                          <a:ea typeface="+mn-ea"/>
                          <a:cs typeface="+mn-cs"/>
                        </a:rPr>
                        <a:t>Taxi Services</a:t>
                      </a:r>
                    </a:p>
                    <a:p>
                      <a:pPr marL="342900" marR="0" lvl="1" indent="-342900" algn="l" defTabSz="914400" rtl="0" eaLnBrk="1" fontAlgn="auto" latinLnBrk="0" hangingPunct="1">
                        <a:lnSpc>
                          <a:spcPct val="100000"/>
                        </a:lnSpc>
                        <a:spcBef>
                          <a:spcPts val="0"/>
                        </a:spcBef>
                        <a:spcAft>
                          <a:spcPts val="0"/>
                        </a:spcAft>
                        <a:buClrTx/>
                        <a:buSzTx/>
                        <a:buFont typeface="+mj-lt"/>
                        <a:buAutoNum type="arabicPeriod"/>
                        <a:tabLst/>
                        <a:defRPr/>
                      </a:pPr>
                      <a:r>
                        <a:rPr lang="en-GB" sz="1400" b="0" kern="1200" dirty="0" smtClean="0">
                          <a:solidFill>
                            <a:schemeClr val="dk1"/>
                          </a:solidFill>
                          <a:effectLst/>
                          <a:latin typeface="+mn-lt"/>
                          <a:ea typeface="+mn-ea"/>
                          <a:cs typeface="+mn-cs"/>
                        </a:rPr>
                        <a:t>Medical Assistance - Ambulance Arrangement</a:t>
                      </a:r>
                    </a:p>
                    <a:p>
                      <a:pPr marL="342900" marR="0" lvl="1" indent="-342900" algn="l" defTabSz="914400" rtl="0" eaLnBrk="1" fontAlgn="auto" latinLnBrk="0" hangingPunct="1">
                        <a:lnSpc>
                          <a:spcPct val="100000"/>
                        </a:lnSpc>
                        <a:spcBef>
                          <a:spcPts val="0"/>
                        </a:spcBef>
                        <a:spcAft>
                          <a:spcPts val="0"/>
                        </a:spcAft>
                        <a:buClrTx/>
                        <a:buSzTx/>
                        <a:buFont typeface="+mj-lt"/>
                        <a:buAutoNum type="arabicPeriod"/>
                        <a:tabLst/>
                        <a:defRPr/>
                      </a:pPr>
                      <a:r>
                        <a:rPr lang="en-GB" sz="1400" b="0" kern="1200" dirty="0" smtClean="0">
                          <a:solidFill>
                            <a:schemeClr val="dk1"/>
                          </a:solidFill>
                          <a:effectLst/>
                          <a:latin typeface="+mn-lt"/>
                          <a:ea typeface="+mn-ea"/>
                          <a:cs typeface="+mn-cs"/>
                        </a:rPr>
                        <a:t>Arrangement for Hotel Accommodation</a:t>
                      </a:r>
                    </a:p>
                    <a:p>
                      <a:pPr marL="342900" marR="0" lvl="1" indent="-342900" algn="l" defTabSz="914400" rtl="0" eaLnBrk="1" fontAlgn="auto" latinLnBrk="0" hangingPunct="1">
                        <a:lnSpc>
                          <a:spcPct val="100000"/>
                        </a:lnSpc>
                        <a:spcBef>
                          <a:spcPts val="0"/>
                        </a:spcBef>
                        <a:spcAft>
                          <a:spcPts val="0"/>
                        </a:spcAft>
                        <a:buClrTx/>
                        <a:buSzTx/>
                        <a:buFont typeface="+mj-lt"/>
                        <a:buAutoNum type="arabicPeriod"/>
                        <a:tabLst/>
                        <a:defRPr/>
                      </a:pPr>
                      <a:r>
                        <a:rPr lang="en-US" sz="1400" b="0" kern="1200" dirty="0" smtClean="0">
                          <a:solidFill>
                            <a:schemeClr val="dk1"/>
                          </a:solidFill>
                          <a:effectLst/>
                          <a:latin typeface="+mn-lt"/>
                          <a:ea typeface="+mn-ea"/>
                          <a:cs typeface="+mn-cs"/>
                        </a:rPr>
                        <a:t>Extrication or Winching Services</a:t>
                      </a:r>
                      <a:endParaRPr lang="en-GB" sz="1400" b="0" kern="1200" dirty="0" smtClean="0">
                        <a:solidFill>
                          <a:schemeClr val="dk1"/>
                        </a:solidFill>
                        <a:effectLst/>
                        <a:latin typeface="+mn-lt"/>
                        <a:ea typeface="+mn-ea"/>
                        <a:cs typeface="+mn-cs"/>
                      </a:endParaRPr>
                    </a:p>
                    <a:p>
                      <a:pPr marL="342900" marR="0" lvl="1" indent="-342900" algn="l" defTabSz="914400" rtl="0" eaLnBrk="1" fontAlgn="auto" latinLnBrk="0" hangingPunct="1">
                        <a:lnSpc>
                          <a:spcPct val="100000"/>
                        </a:lnSpc>
                        <a:spcBef>
                          <a:spcPts val="0"/>
                        </a:spcBef>
                        <a:spcAft>
                          <a:spcPts val="0"/>
                        </a:spcAft>
                        <a:buClrTx/>
                        <a:buSzTx/>
                        <a:buFont typeface="+mj-lt"/>
                        <a:buAutoNum type="arabicPeriod"/>
                        <a:tabLst/>
                        <a:defRPr/>
                      </a:pPr>
                      <a:endParaRPr lang="en-GB" sz="1500" b="1" kern="1200" dirty="0" smtClean="0">
                        <a:solidFill>
                          <a:schemeClr val="dk1"/>
                        </a:solidFill>
                        <a:effectLst/>
                        <a:latin typeface="+mn-lt"/>
                        <a:ea typeface="+mn-ea"/>
                        <a:cs typeface="+mn-cs"/>
                      </a:endParaRPr>
                    </a:p>
                    <a:p>
                      <a:pPr marL="0" indent="0">
                        <a:buFont typeface="+mj-lt"/>
                        <a:buNone/>
                      </a:pPr>
                      <a:endParaRPr lang="en-US" sz="1500" b="0" dirty="0" smtClean="0">
                        <a:latin typeface="Calibri" pitchFamily="34" charset="0"/>
                        <a:cs typeface="Calibri" pitchFamily="34" charset="0"/>
                      </a:endParaRPr>
                    </a:p>
                  </a:txBody>
                  <a:tcPr anchor="ctr"/>
                </a:tc>
                <a:extLst>
                  <a:ext uri="{0D108BD9-81ED-4DB2-BD59-A6C34878D82A}">
                    <a16:rowId xmlns:a16="http://schemas.microsoft.com/office/drawing/2014/main" val="10001"/>
                  </a:ext>
                </a:extLst>
              </a:tr>
            </a:tbl>
          </a:graphicData>
        </a:graphic>
      </p:graphicFrame>
      <p:grpSp>
        <p:nvGrpSpPr>
          <p:cNvPr id="7" name="Group 6"/>
          <p:cNvGrpSpPr/>
          <p:nvPr/>
        </p:nvGrpSpPr>
        <p:grpSpPr>
          <a:xfrm>
            <a:off x="4876800" y="734370"/>
            <a:ext cx="3657600" cy="702000"/>
            <a:chOff x="0" y="0"/>
            <a:chExt cx="3657600" cy="702000"/>
          </a:xfrm>
        </p:grpSpPr>
        <p:sp>
          <p:nvSpPr>
            <p:cNvPr id="8" name="Rounded Rectangle 7"/>
            <p:cNvSpPr/>
            <p:nvPr/>
          </p:nvSpPr>
          <p:spPr>
            <a:xfrm>
              <a:off x="0" y="0"/>
              <a:ext cx="3657600" cy="702000"/>
            </a:xfrm>
            <a:prstGeom prst="roundRect">
              <a:avLst/>
            </a:prstGeom>
            <a:solidFill>
              <a:srgbClr val="FFC000"/>
            </a:solidFill>
            <a:ln>
              <a:solidFill>
                <a:schemeClr val="accent4">
                  <a:lumMod val="75000"/>
                </a:schemeClr>
              </a:solidFill>
            </a:ln>
          </p:spPr>
          <p:style>
            <a:lnRef idx="2">
              <a:scrgbClr r="0" g="0" b="0"/>
            </a:lnRef>
            <a:fillRef idx="1">
              <a:scrgbClr r="0" g="0" b="0"/>
            </a:fillRef>
            <a:effectRef idx="0">
              <a:schemeClr val="accent1">
                <a:hueOff val="0"/>
                <a:satOff val="0"/>
                <a:lumOff val="0"/>
                <a:alphaOff val="0"/>
              </a:schemeClr>
            </a:effectRef>
            <a:fontRef idx="minor">
              <a:schemeClr val="lt1"/>
            </a:fontRef>
          </p:style>
        </p:sp>
        <p:sp>
          <p:nvSpPr>
            <p:cNvPr id="10" name="Rounded Rectangle 4"/>
            <p:cNvSpPr txBox="1"/>
            <p:nvPr/>
          </p:nvSpPr>
          <p:spPr>
            <a:xfrm>
              <a:off x="34269" y="34269"/>
              <a:ext cx="3589062" cy="633462"/>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95250" tIns="95250" rIns="95250" bIns="95250" numCol="1" spcCol="1270" anchor="ctr" anchorCtr="0">
              <a:noAutofit/>
            </a:bodyPr>
            <a:lstStyle/>
            <a:p>
              <a:pPr lvl="0" algn="ctr" defTabSz="1111250" rtl="0">
                <a:lnSpc>
                  <a:spcPct val="90000"/>
                </a:lnSpc>
                <a:spcBef>
                  <a:spcPct val="0"/>
                </a:spcBef>
                <a:spcAft>
                  <a:spcPct val="35000"/>
                </a:spcAft>
              </a:pPr>
              <a:r>
                <a:rPr lang="en-GB" sz="2500" b="0" kern="1200" noProof="0" dirty="0" smtClean="0">
                  <a:solidFill>
                    <a:schemeClr val="accent5">
                      <a:lumMod val="75000"/>
                    </a:schemeClr>
                  </a:solidFill>
                </a:rPr>
                <a:t>Motor Add </a:t>
              </a:r>
              <a:r>
                <a:rPr lang="en-GB" sz="2500" b="0" kern="1200" noProof="0" dirty="0" err="1" smtClean="0">
                  <a:solidFill>
                    <a:schemeClr val="accent5">
                      <a:lumMod val="75000"/>
                    </a:schemeClr>
                  </a:solidFill>
                </a:rPr>
                <a:t>Ons</a:t>
              </a:r>
              <a:endParaRPr lang="en-GB" sz="2500" b="0" kern="1200" noProof="0" dirty="0">
                <a:solidFill>
                  <a:schemeClr val="accent5">
                    <a:lumMod val="75000"/>
                  </a:schemeClr>
                </a:solidFill>
              </a:endParaRPr>
            </a:p>
          </p:txBody>
        </p:sp>
      </p:grpSp>
      <p:sp>
        <p:nvSpPr>
          <p:cNvPr id="11" name="Rectangle 1"/>
          <p:cNvSpPr>
            <a:spLocks noChangeArrowheads="1"/>
          </p:cNvSpPr>
          <p:nvPr/>
        </p:nvSpPr>
        <p:spPr bwMode="auto">
          <a:xfrm>
            <a:off x="0" y="6215062"/>
            <a:ext cx="9144000" cy="642938"/>
          </a:xfrm>
          <a:prstGeom prst="rect">
            <a:avLst/>
          </a:prstGeom>
          <a:solidFill>
            <a:srgbClr val="FFC000"/>
          </a:solidFill>
          <a:ln w="9525">
            <a:noFill/>
            <a:round/>
            <a:headEnd/>
            <a:tailEnd/>
          </a:ln>
          <a:effectLst/>
        </p:spPr>
        <p:txBody>
          <a:bodyPr wrap="none" lIns="82954" tIns="41477" rIns="82954" bIns="41477"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IN" sz="1800" i="0" u="none" strike="noStrike" kern="0" normalizeH="0" baseline="0" noProof="0" dirty="0" smtClean="0">
                <a:ln w="0"/>
                <a:effectLst>
                  <a:outerShdw blurRad="38100" dist="19050" dir="2700000" algn="tl" rotWithShape="0">
                    <a:schemeClr val="dk1">
                      <a:alpha val="40000"/>
                    </a:schemeClr>
                  </a:outerShdw>
                </a:effectLst>
                <a:uLnTx/>
                <a:uFillTx/>
                <a:latin typeface="Calibri"/>
                <a:cs typeface="Arial" panose="020B0604020202020204" pitchFamily="34" charset="0"/>
              </a:rPr>
              <a:t>UNITED INDIA INSURANCE COMPANY LIMITED</a:t>
            </a:r>
            <a:endParaRPr kumimoji="0" lang="en-IN" sz="1800" i="0" u="none" strike="noStrike" kern="0" normalizeH="0" baseline="0" noProof="0" dirty="0">
              <a:ln w="0"/>
              <a:effectLst>
                <a:outerShdw blurRad="38100" dist="19050" dir="2700000" algn="tl" rotWithShape="0">
                  <a:schemeClr val="dk1">
                    <a:alpha val="40000"/>
                  </a:schemeClr>
                </a:outerShdw>
              </a:effectLst>
              <a:uLnTx/>
              <a:uFillTx/>
              <a:latin typeface="Calibri"/>
              <a:cs typeface="Arial" panose="020B0604020202020204" pitchFamily="34" charset="0"/>
            </a:endParaRPr>
          </a:p>
        </p:txBody>
      </p:sp>
      <p:pic>
        <p:nvPicPr>
          <p:cNvPr id="1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9850" y="6265862"/>
            <a:ext cx="858838" cy="554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spTree>
    <p:extLst>
      <p:ext uri="{BB962C8B-B14F-4D97-AF65-F5344CB8AC3E}">
        <p14:creationId xmlns:p14="http://schemas.microsoft.com/office/powerpoint/2010/main" val="133239283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motor.jpg"/>
          <p:cNvPicPr>
            <a:picLocks noChangeAspect="1"/>
          </p:cNvPicPr>
          <p:nvPr/>
        </p:nvPicPr>
        <p:blipFill>
          <a:blip r:embed="rId2" cstate="print">
            <a:duotone>
              <a:schemeClr val="accent1">
                <a:shade val="45000"/>
                <a:satMod val="135000"/>
              </a:schemeClr>
              <a:prstClr val="white"/>
            </a:duotone>
            <a:lum contrast="2000"/>
          </a:blip>
          <a:stretch>
            <a:fillRect/>
          </a:stretch>
        </p:blipFill>
        <p:spPr>
          <a:xfrm>
            <a:off x="457200" y="228600"/>
            <a:ext cx="8229600" cy="1219200"/>
          </a:xfrm>
          <a:prstGeom prst="rect">
            <a:avLst/>
          </a:prstGeom>
          <a:ln>
            <a:solidFill>
              <a:schemeClr val="bg1"/>
            </a:solidFill>
          </a:ln>
          <a:effectLst>
            <a:glow rad="101600">
              <a:schemeClr val="bg2">
                <a:lumMod val="90000"/>
                <a:alpha val="60000"/>
              </a:schemeClr>
            </a:glow>
            <a:reflection blurRad="6350" stA="50000" endA="300" endPos="55000" dir="5400000" sy="-100000" algn="bl" rotWithShape="0"/>
          </a:effectLst>
        </p:spPr>
      </p:pic>
      <p:graphicFrame>
        <p:nvGraphicFramePr>
          <p:cNvPr id="5" name="Table 4"/>
          <p:cNvGraphicFramePr>
            <a:graphicFrameLocks noGrp="1"/>
          </p:cNvGraphicFramePr>
          <p:nvPr>
            <p:extLst>
              <p:ext uri="{D42A27DB-BD31-4B8C-83A1-F6EECF244321}">
                <p14:modId xmlns:p14="http://schemas.microsoft.com/office/powerpoint/2010/main" val="3684734088"/>
              </p:ext>
            </p:extLst>
          </p:nvPr>
        </p:nvGraphicFramePr>
        <p:xfrm>
          <a:off x="457200" y="1676400"/>
          <a:ext cx="8229600" cy="4693920"/>
        </p:xfrm>
        <a:graphic>
          <a:graphicData uri="http://schemas.openxmlformats.org/drawingml/2006/table">
            <a:tbl>
              <a:tblPr firstRow="1" bandRow="1">
                <a:tableStyleId>{5C22544A-7EE6-4342-B048-85BDC9FD1C3A}</a:tableStyleId>
              </a:tblPr>
              <a:tblGrid>
                <a:gridCol w="8229600">
                  <a:extLst>
                    <a:ext uri="{9D8B030D-6E8A-4147-A177-3AD203B41FA5}">
                      <a16:colId xmlns:a16="http://schemas.microsoft.com/office/drawing/2014/main" val="20000"/>
                    </a:ext>
                  </a:extLst>
                </a:gridCol>
              </a:tblGrid>
              <a:tr h="519545">
                <a:tc>
                  <a:txBody>
                    <a:bodyPr/>
                    <a:lstStyle/>
                    <a:p>
                      <a:pPr algn="ctr">
                        <a:lnSpc>
                          <a:spcPct val="150000"/>
                        </a:lnSpc>
                      </a:pPr>
                      <a:r>
                        <a:rPr lang="en-US" sz="2400" b="0" dirty="0" smtClean="0">
                          <a:solidFill>
                            <a:schemeClr val="accent5">
                              <a:lumMod val="75000"/>
                            </a:schemeClr>
                          </a:solidFill>
                          <a:latin typeface="Calibri" pitchFamily="34" charset="0"/>
                          <a:cs typeface="Calibri" pitchFamily="34" charset="0"/>
                        </a:rPr>
                        <a:t>Nil</a:t>
                      </a:r>
                      <a:r>
                        <a:rPr lang="en-US" sz="2400" b="0" baseline="0" dirty="0" smtClean="0">
                          <a:solidFill>
                            <a:schemeClr val="accent5">
                              <a:lumMod val="75000"/>
                            </a:schemeClr>
                          </a:solidFill>
                          <a:latin typeface="Calibri" pitchFamily="34" charset="0"/>
                          <a:cs typeface="Calibri" pitchFamily="34" charset="0"/>
                        </a:rPr>
                        <a:t> Depreciation without Excess Contd..</a:t>
                      </a:r>
                      <a:endParaRPr lang="en-US" sz="2400" b="0" dirty="0">
                        <a:solidFill>
                          <a:schemeClr val="accent5">
                            <a:lumMod val="75000"/>
                          </a:schemeClr>
                        </a:solidFill>
                        <a:latin typeface="Calibri" pitchFamily="34" charset="0"/>
                        <a:cs typeface="Calibri" pitchFamily="34" charset="0"/>
                      </a:endParaRPr>
                    </a:p>
                  </a:txBody>
                  <a:tcPr anchor="ctr">
                    <a:solidFill>
                      <a:srgbClr val="FFC000"/>
                    </a:solidFill>
                  </a:tcPr>
                </a:tc>
                <a:extLst>
                  <a:ext uri="{0D108BD9-81ED-4DB2-BD59-A6C34878D82A}">
                    <a16:rowId xmlns:a16="http://schemas.microsoft.com/office/drawing/2014/main" val="10000"/>
                  </a:ext>
                </a:extLst>
              </a:tr>
              <a:tr h="3823855">
                <a:tc>
                  <a:txBody>
                    <a:bodyPr/>
                    <a:lstStyle/>
                    <a:p>
                      <a:pPr marL="58738" indent="0">
                        <a:lnSpc>
                          <a:spcPct val="100000"/>
                        </a:lnSpc>
                      </a:pPr>
                      <a:r>
                        <a:rPr lang="en-US" sz="2000" b="0" dirty="0" smtClean="0">
                          <a:latin typeface="Calibri" pitchFamily="34" charset="0"/>
                          <a:cs typeface="Calibri" pitchFamily="34" charset="0"/>
                        </a:rPr>
                        <a:t>For all other vehicles except under</a:t>
                      </a:r>
                      <a:r>
                        <a:rPr lang="en-US" sz="2000" b="0" baseline="0" dirty="0" smtClean="0">
                          <a:latin typeface="Calibri" pitchFamily="34" charset="0"/>
                          <a:cs typeface="Calibri" pitchFamily="34" charset="0"/>
                        </a:rPr>
                        <a:t> Sect E, F &amp; G of IMT 2002:</a:t>
                      </a:r>
                    </a:p>
                    <a:p>
                      <a:pPr marL="401638" marR="0" indent="-342900" algn="l" defTabSz="6858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IN" sz="2000" b="0" dirty="0" smtClean="0"/>
                        <a:t>New &amp; up to 1 year age of vehicle – 10%</a:t>
                      </a:r>
                    </a:p>
                    <a:p>
                      <a:pPr marL="401638" marR="0" indent="-342900" algn="l" defTabSz="6858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IN" sz="2000" b="0" dirty="0" smtClean="0"/>
                        <a:t>Exceeding 1 year but not exceeding 2 years – 20%</a:t>
                      </a:r>
                    </a:p>
                    <a:p>
                      <a:pPr marL="401638" marR="0" indent="-342900" algn="l" defTabSz="6858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IN" sz="2000" b="0" dirty="0" smtClean="0"/>
                        <a:t>Exceeding 2 year but not exceeding 3 years – 30%</a:t>
                      </a:r>
                    </a:p>
                    <a:p>
                      <a:pPr marL="401638" marR="0" indent="-342900" algn="l" defTabSz="6858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IN" sz="2000" b="0" dirty="0" smtClean="0"/>
                        <a:t>Exceeding 3 year but not exceeding 5 years – 40% ( Accrued NCB – 20 % for Renewal and 35 % for Rollover )</a:t>
                      </a:r>
                    </a:p>
                    <a:p>
                      <a:pPr marL="58738" indent="0">
                        <a:lnSpc>
                          <a:spcPct val="100000"/>
                        </a:lnSpc>
                      </a:pPr>
                      <a:endParaRPr lang="en-US" sz="2000" b="0" dirty="0" smtClean="0">
                        <a:latin typeface="Calibri" pitchFamily="34" charset="0"/>
                        <a:cs typeface="Calibri" pitchFamily="34" charset="0"/>
                      </a:endParaRPr>
                    </a:p>
                    <a:p>
                      <a:pPr marL="58738" indent="0">
                        <a:lnSpc>
                          <a:spcPct val="100000"/>
                        </a:lnSpc>
                      </a:pPr>
                      <a:r>
                        <a:rPr lang="en-US" sz="2000" b="1" baseline="0" dirty="0" smtClean="0">
                          <a:latin typeface="Calibri" pitchFamily="34" charset="0"/>
                          <a:cs typeface="Calibri" pitchFamily="34" charset="0"/>
                        </a:rPr>
                        <a:t>OTHER TERMS AND CONDITIONS:</a:t>
                      </a:r>
                    </a:p>
                    <a:p>
                      <a:pPr marL="401638" indent="-342900">
                        <a:lnSpc>
                          <a:spcPct val="100000"/>
                        </a:lnSpc>
                        <a:buFont typeface="Arial" panose="020B0604020202020204" pitchFamily="34" charset="0"/>
                        <a:buChar char="•"/>
                      </a:pPr>
                      <a:r>
                        <a:rPr lang="en-US" sz="2000" b="0" baseline="0" dirty="0" smtClean="0">
                          <a:latin typeface="Calibri" pitchFamily="34" charset="0"/>
                          <a:cs typeface="Calibri" pitchFamily="34" charset="0"/>
                        </a:rPr>
                        <a:t>For Commercial Vehicles, this cover can be granted only when IMT 23 is granted but liability does not limit to 50% of the assessed loss.</a:t>
                      </a:r>
                    </a:p>
                    <a:p>
                      <a:pPr marL="401638" indent="-342900">
                        <a:lnSpc>
                          <a:spcPct val="100000"/>
                        </a:lnSpc>
                        <a:buFont typeface="Arial" panose="020B0604020202020204" pitchFamily="34" charset="0"/>
                        <a:buChar char="•"/>
                      </a:pPr>
                      <a:r>
                        <a:rPr lang="en-US" sz="2000" b="0" baseline="0" dirty="0" smtClean="0">
                          <a:latin typeface="Calibri" pitchFamily="34" charset="0"/>
                          <a:cs typeface="Calibri" pitchFamily="34" charset="0"/>
                        </a:rPr>
                        <a:t>No Midterm inclusion </a:t>
                      </a:r>
                    </a:p>
                    <a:p>
                      <a:pPr marL="401638" indent="-342900">
                        <a:lnSpc>
                          <a:spcPct val="100000"/>
                        </a:lnSpc>
                        <a:buFont typeface="Arial" panose="020B0604020202020204" pitchFamily="34" charset="0"/>
                        <a:buChar char="•"/>
                      </a:pPr>
                      <a:r>
                        <a:rPr lang="en-US" sz="2000" b="0" baseline="0" dirty="0" smtClean="0">
                          <a:latin typeface="Calibri" pitchFamily="34" charset="0"/>
                          <a:cs typeface="Calibri" pitchFamily="34" charset="0"/>
                        </a:rPr>
                        <a:t>Age of the Vehicle -  From the date of the RC.</a:t>
                      </a:r>
                    </a:p>
                    <a:p>
                      <a:pPr marL="58738" indent="0">
                        <a:lnSpc>
                          <a:spcPct val="100000"/>
                        </a:lnSpc>
                      </a:pPr>
                      <a:endParaRPr lang="en-US" sz="2000" b="0" dirty="0" smtClean="0">
                        <a:latin typeface="Calibri" pitchFamily="34" charset="0"/>
                        <a:cs typeface="Calibri" pitchFamily="34" charset="0"/>
                      </a:endParaRPr>
                    </a:p>
                  </a:txBody>
                  <a:tcPr anchor="ctr"/>
                </a:tc>
                <a:extLst>
                  <a:ext uri="{0D108BD9-81ED-4DB2-BD59-A6C34878D82A}">
                    <a16:rowId xmlns:a16="http://schemas.microsoft.com/office/drawing/2014/main" val="10001"/>
                  </a:ext>
                </a:extLst>
              </a:tr>
            </a:tbl>
          </a:graphicData>
        </a:graphic>
      </p:graphicFrame>
      <p:grpSp>
        <p:nvGrpSpPr>
          <p:cNvPr id="7" name="Group 6"/>
          <p:cNvGrpSpPr/>
          <p:nvPr/>
        </p:nvGrpSpPr>
        <p:grpSpPr>
          <a:xfrm>
            <a:off x="4876800" y="734370"/>
            <a:ext cx="3657600" cy="702000"/>
            <a:chOff x="0" y="0"/>
            <a:chExt cx="3657600" cy="702000"/>
          </a:xfrm>
        </p:grpSpPr>
        <p:sp>
          <p:nvSpPr>
            <p:cNvPr id="8" name="Rounded Rectangle 7"/>
            <p:cNvSpPr/>
            <p:nvPr/>
          </p:nvSpPr>
          <p:spPr>
            <a:xfrm>
              <a:off x="0" y="0"/>
              <a:ext cx="3657600" cy="702000"/>
            </a:xfrm>
            <a:prstGeom prst="roundRect">
              <a:avLst/>
            </a:prstGeom>
            <a:solidFill>
              <a:srgbClr val="FFC000"/>
            </a:solidFill>
            <a:ln>
              <a:solidFill>
                <a:schemeClr val="accent4">
                  <a:lumMod val="75000"/>
                </a:schemeClr>
              </a:solidFill>
            </a:ln>
          </p:spPr>
          <p:style>
            <a:lnRef idx="2">
              <a:scrgbClr r="0" g="0" b="0"/>
            </a:lnRef>
            <a:fillRef idx="1">
              <a:scrgbClr r="0" g="0" b="0"/>
            </a:fillRef>
            <a:effectRef idx="0">
              <a:schemeClr val="accent1">
                <a:hueOff val="0"/>
                <a:satOff val="0"/>
                <a:lumOff val="0"/>
                <a:alphaOff val="0"/>
              </a:schemeClr>
            </a:effectRef>
            <a:fontRef idx="minor">
              <a:schemeClr val="lt1"/>
            </a:fontRef>
          </p:style>
        </p:sp>
        <p:sp>
          <p:nvSpPr>
            <p:cNvPr id="10" name="Rounded Rectangle 4"/>
            <p:cNvSpPr txBox="1"/>
            <p:nvPr/>
          </p:nvSpPr>
          <p:spPr>
            <a:xfrm>
              <a:off x="34269" y="34269"/>
              <a:ext cx="3589062" cy="633462"/>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95250" tIns="95250" rIns="95250" bIns="95250" numCol="1" spcCol="1270" anchor="ctr" anchorCtr="0">
              <a:noAutofit/>
            </a:bodyPr>
            <a:lstStyle/>
            <a:p>
              <a:pPr lvl="0" algn="ctr" defTabSz="1111250" rtl="0">
                <a:lnSpc>
                  <a:spcPct val="90000"/>
                </a:lnSpc>
                <a:spcBef>
                  <a:spcPct val="0"/>
                </a:spcBef>
                <a:spcAft>
                  <a:spcPct val="35000"/>
                </a:spcAft>
              </a:pPr>
              <a:r>
                <a:rPr lang="en-GB" sz="2500" b="0" kern="1200" noProof="0" dirty="0" smtClean="0">
                  <a:solidFill>
                    <a:schemeClr val="accent5">
                      <a:lumMod val="75000"/>
                    </a:schemeClr>
                  </a:solidFill>
                </a:rPr>
                <a:t>Motor Add </a:t>
              </a:r>
              <a:r>
                <a:rPr lang="en-GB" sz="2500" b="0" kern="1200" noProof="0" dirty="0" err="1" smtClean="0">
                  <a:solidFill>
                    <a:schemeClr val="accent5">
                      <a:lumMod val="75000"/>
                    </a:schemeClr>
                  </a:solidFill>
                </a:rPr>
                <a:t>Ons</a:t>
              </a:r>
              <a:endParaRPr lang="en-GB" sz="2500" b="0" kern="1200" noProof="0" dirty="0">
                <a:solidFill>
                  <a:schemeClr val="accent5">
                    <a:lumMod val="75000"/>
                  </a:schemeClr>
                </a:solidFill>
              </a:endParaRPr>
            </a:p>
          </p:txBody>
        </p:sp>
      </p:grpSp>
      <p:sp>
        <p:nvSpPr>
          <p:cNvPr id="11" name="Rectangle 1"/>
          <p:cNvSpPr>
            <a:spLocks noChangeArrowheads="1"/>
          </p:cNvSpPr>
          <p:nvPr/>
        </p:nvSpPr>
        <p:spPr bwMode="auto">
          <a:xfrm>
            <a:off x="0" y="6215062"/>
            <a:ext cx="9144000" cy="642938"/>
          </a:xfrm>
          <a:prstGeom prst="rect">
            <a:avLst/>
          </a:prstGeom>
          <a:solidFill>
            <a:srgbClr val="FFC000"/>
          </a:solidFill>
          <a:ln w="9525">
            <a:noFill/>
            <a:round/>
            <a:headEnd/>
            <a:tailEnd/>
          </a:ln>
          <a:effectLst/>
        </p:spPr>
        <p:txBody>
          <a:bodyPr wrap="none" lIns="82954" tIns="41477" rIns="82954" bIns="41477"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IN" sz="1800" i="0" u="none" strike="noStrike" kern="0" normalizeH="0" baseline="0" noProof="0" dirty="0" smtClean="0">
                <a:ln w="0"/>
                <a:effectLst>
                  <a:outerShdw blurRad="38100" dist="19050" dir="2700000" algn="tl" rotWithShape="0">
                    <a:schemeClr val="dk1">
                      <a:alpha val="40000"/>
                    </a:schemeClr>
                  </a:outerShdw>
                </a:effectLst>
                <a:uLnTx/>
                <a:uFillTx/>
                <a:latin typeface="Calibri"/>
                <a:cs typeface="Arial" panose="020B0604020202020204" pitchFamily="34" charset="0"/>
              </a:rPr>
              <a:t>UNITED INDIA INSURANCE COMPANY LIMITED</a:t>
            </a:r>
            <a:endParaRPr kumimoji="0" lang="en-IN" sz="1800" i="0" u="none" strike="noStrike" kern="0" normalizeH="0" baseline="0" noProof="0" dirty="0">
              <a:ln w="0"/>
              <a:effectLst>
                <a:outerShdw blurRad="38100" dist="19050" dir="2700000" algn="tl" rotWithShape="0">
                  <a:schemeClr val="dk1">
                    <a:alpha val="40000"/>
                  </a:schemeClr>
                </a:outerShdw>
              </a:effectLst>
              <a:uLnTx/>
              <a:uFillTx/>
              <a:latin typeface="Calibri"/>
              <a:cs typeface="Arial" panose="020B0604020202020204" pitchFamily="34" charset="0"/>
            </a:endParaRPr>
          </a:p>
        </p:txBody>
      </p:sp>
      <p:pic>
        <p:nvPicPr>
          <p:cNvPr id="1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9850" y="6265862"/>
            <a:ext cx="858838" cy="554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spTree>
    <p:extLst>
      <p:ext uri="{BB962C8B-B14F-4D97-AF65-F5344CB8AC3E}">
        <p14:creationId xmlns:p14="http://schemas.microsoft.com/office/powerpoint/2010/main" val="3728231918"/>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motor.jpg"/>
          <p:cNvPicPr>
            <a:picLocks noChangeAspect="1"/>
          </p:cNvPicPr>
          <p:nvPr/>
        </p:nvPicPr>
        <p:blipFill>
          <a:blip r:embed="rId2" cstate="print">
            <a:duotone>
              <a:schemeClr val="accent1">
                <a:shade val="45000"/>
                <a:satMod val="135000"/>
              </a:schemeClr>
              <a:prstClr val="white"/>
            </a:duotone>
            <a:lum contrast="2000"/>
          </a:blip>
          <a:stretch>
            <a:fillRect/>
          </a:stretch>
        </p:blipFill>
        <p:spPr>
          <a:xfrm>
            <a:off x="457200" y="228600"/>
            <a:ext cx="8229600" cy="1219200"/>
          </a:xfrm>
          <a:prstGeom prst="rect">
            <a:avLst/>
          </a:prstGeom>
          <a:ln>
            <a:solidFill>
              <a:schemeClr val="bg1"/>
            </a:solidFill>
          </a:ln>
          <a:effectLst>
            <a:glow rad="101600">
              <a:schemeClr val="bg2">
                <a:lumMod val="90000"/>
                <a:alpha val="60000"/>
              </a:schemeClr>
            </a:glow>
            <a:reflection blurRad="6350" stA="50000" endA="300" endPos="55000" dir="5400000" sy="-100000" algn="bl" rotWithShape="0"/>
          </a:effectLst>
        </p:spPr>
      </p:pic>
      <p:graphicFrame>
        <p:nvGraphicFramePr>
          <p:cNvPr id="5" name="Table 4"/>
          <p:cNvGraphicFramePr>
            <a:graphicFrameLocks noGrp="1"/>
          </p:cNvGraphicFramePr>
          <p:nvPr>
            <p:extLst>
              <p:ext uri="{D42A27DB-BD31-4B8C-83A1-F6EECF244321}">
                <p14:modId xmlns:p14="http://schemas.microsoft.com/office/powerpoint/2010/main" val="1143920573"/>
              </p:ext>
            </p:extLst>
          </p:nvPr>
        </p:nvGraphicFramePr>
        <p:xfrm>
          <a:off x="457200" y="1676400"/>
          <a:ext cx="8229600" cy="4343400"/>
        </p:xfrm>
        <a:graphic>
          <a:graphicData uri="http://schemas.openxmlformats.org/drawingml/2006/table">
            <a:tbl>
              <a:tblPr firstRow="1" bandRow="1">
                <a:tableStyleId>{5C22544A-7EE6-4342-B048-85BDC9FD1C3A}</a:tableStyleId>
              </a:tblPr>
              <a:tblGrid>
                <a:gridCol w="8229600">
                  <a:extLst>
                    <a:ext uri="{9D8B030D-6E8A-4147-A177-3AD203B41FA5}">
                      <a16:colId xmlns:a16="http://schemas.microsoft.com/office/drawing/2014/main" val="20000"/>
                    </a:ext>
                  </a:extLst>
                </a:gridCol>
              </a:tblGrid>
              <a:tr h="519545">
                <a:tc>
                  <a:txBody>
                    <a:bodyPr/>
                    <a:lstStyle/>
                    <a:p>
                      <a:pPr algn="ctr">
                        <a:lnSpc>
                          <a:spcPct val="150000"/>
                        </a:lnSpc>
                      </a:pPr>
                      <a:r>
                        <a:rPr lang="en-US" sz="1800" b="0" dirty="0" smtClean="0">
                          <a:solidFill>
                            <a:schemeClr val="accent5">
                              <a:lumMod val="75000"/>
                            </a:schemeClr>
                          </a:solidFill>
                          <a:latin typeface="Calibri" pitchFamily="34" charset="0"/>
                          <a:cs typeface="Calibri" pitchFamily="34" charset="0"/>
                        </a:rPr>
                        <a:t>RSA – Exclusions</a:t>
                      </a:r>
                      <a:endParaRPr lang="en-US" sz="1800" b="0" dirty="0">
                        <a:solidFill>
                          <a:schemeClr val="accent5">
                            <a:lumMod val="75000"/>
                          </a:schemeClr>
                        </a:solidFill>
                        <a:latin typeface="Calibri" pitchFamily="34" charset="0"/>
                        <a:cs typeface="Calibri" pitchFamily="34" charset="0"/>
                      </a:endParaRPr>
                    </a:p>
                  </a:txBody>
                  <a:tcPr anchor="ctr">
                    <a:solidFill>
                      <a:srgbClr val="FFC000"/>
                    </a:solidFill>
                  </a:tcPr>
                </a:tc>
                <a:extLst>
                  <a:ext uri="{0D108BD9-81ED-4DB2-BD59-A6C34878D82A}">
                    <a16:rowId xmlns:a16="http://schemas.microsoft.com/office/drawing/2014/main" val="10000"/>
                  </a:ext>
                </a:extLst>
              </a:tr>
              <a:tr h="3823855">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800" b="1" u="sng" kern="1200" dirty="0" smtClean="0">
                          <a:solidFill>
                            <a:schemeClr val="dk1"/>
                          </a:solidFill>
                          <a:effectLst/>
                          <a:latin typeface="+mn-lt"/>
                          <a:ea typeface="+mn-ea"/>
                          <a:cs typeface="+mn-cs"/>
                        </a:rPr>
                        <a:t>Exclusions: </a:t>
                      </a:r>
                    </a:p>
                    <a:p>
                      <a:pPr marL="342900" marR="0" lvl="0" indent="-342900" algn="l" defTabSz="914400" rtl="0" eaLnBrk="1" fontAlgn="auto" latinLnBrk="0" hangingPunct="1">
                        <a:lnSpc>
                          <a:spcPct val="100000"/>
                        </a:lnSpc>
                        <a:spcBef>
                          <a:spcPts val="0"/>
                        </a:spcBef>
                        <a:spcAft>
                          <a:spcPts val="0"/>
                        </a:spcAft>
                        <a:buClrTx/>
                        <a:buSzTx/>
                        <a:buFont typeface="+mj-lt"/>
                        <a:buAutoNum type="arabicPeriod"/>
                        <a:tabLst/>
                        <a:defRPr/>
                      </a:pPr>
                      <a:r>
                        <a:rPr lang="en-GB" sz="1800" kern="1200" dirty="0" smtClean="0">
                          <a:solidFill>
                            <a:schemeClr val="dk1"/>
                          </a:solidFill>
                          <a:effectLst/>
                          <a:latin typeface="+mn-lt"/>
                          <a:ea typeface="+mn-ea"/>
                          <a:cs typeface="+mn-cs"/>
                        </a:rPr>
                        <a:t>Any event where breakdown is caused by deliberately inﬂicted damage, vandalism or participation in a criminal act or offence.</a:t>
                      </a:r>
                    </a:p>
                    <a:p>
                      <a:pPr marL="342900" marR="0" lvl="0" indent="-342900" algn="l" defTabSz="914400" rtl="0" eaLnBrk="1" fontAlgn="auto" latinLnBrk="0" hangingPunct="1">
                        <a:lnSpc>
                          <a:spcPct val="100000"/>
                        </a:lnSpc>
                        <a:spcBef>
                          <a:spcPts val="0"/>
                        </a:spcBef>
                        <a:spcAft>
                          <a:spcPts val="0"/>
                        </a:spcAft>
                        <a:buClrTx/>
                        <a:buSzTx/>
                        <a:buFont typeface="+mj-lt"/>
                        <a:buAutoNum type="arabicPeriod"/>
                        <a:tabLst/>
                        <a:defRPr/>
                      </a:pPr>
                      <a:r>
                        <a:rPr lang="en-GB" sz="1800" kern="1200" dirty="0" smtClean="0">
                          <a:solidFill>
                            <a:schemeClr val="dk1"/>
                          </a:solidFill>
                          <a:effectLst/>
                          <a:latin typeface="+mn-lt"/>
                          <a:ea typeface="+mn-ea"/>
                          <a:cs typeface="+mn-cs"/>
                        </a:rPr>
                        <a:t>Any Customer history where he has twice on prior occasions misused or abused the services.</a:t>
                      </a:r>
                    </a:p>
                    <a:p>
                      <a:pPr marL="342900" marR="0" lvl="0" indent="-342900" algn="l" defTabSz="914400" rtl="0" eaLnBrk="1" fontAlgn="auto" latinLnBrk="0" hangingPunct="1">
                        <a:lnSpc>
                          <a:spcPct val="100000"/>
                        </a:lnSpc>
                        <a:spcBef>
                          <a:spcPts val="0"/>
                        </a:spcBef>
                        <a:spcAft>
                          <a:spcPts val="0"/>
                        </a:spcAft>
                        <a:buClrTx/>
                        <a:buSzTx/>
                        <a:buFont typeface="+mj-lt"/>
                        <a:buAutoNum type="arabicPeriod"/>
                        <a:tabLst/>
                        <a:defRPr/>
                      </a:pPr>
                      <a:r>
                        <a:rPr lang="en-GB" sz="1800" kern="1200" dirty="0" smtClean="0">
                          <a:solidFill>
                            <a:schemeClr val="dk1"/>
                          </a:solidFill>
                          <a:effectLst/>
                          <a:latin typeface="+mn-lt"/>
                          <a:ea typeface="+mn-ea"/>
                          <a:cs typeface="+mn-cs"/>
                        </a:rPr>
                        <a:t>If the driver</a:t>
                      </a:r>
                      <a:r>
                        <a:rPr lang="en-GB" sz="1800" kern="1200" baseline="0" dirty="0" smtClean="0">
                          <a:solidFill>
                            <a:schemeClr val="dk1"/>
                          </a:solidFill>
                          <a:effectLst/>
                          <a:latin typeface="+mn-lt"/>
                          <a:ea typeface="+mn-ea"/>
                          <a:cs typeface="+mn-cs"/>
                        </a:rPr>
                        <a:t> of the vehicle is found to have violated any policy terms and conditions</a:t>
                      </a:r>
                    </a:p>
                    <a:p>
                      <a:pPr marL="342900" marR="0" lvl="0" indent="-342900" algn="l" defTabSz="914400" rtl="0" eaLnBrk="1" fontAlgn="auto" latinLnBrk="0" hangingPunct="1">
                        <a:lnSpc>
                          <a:spcPct val="100000"/>
                        </a:lnSpc>
                        <a:spcBef>
                          <a:spcPts val="0"/>
                        </a:spcBef>
                        <a:spcAft>
                          <a:spcPts val="0"/>
                        </a:spcAft>
                        <a:buClrTx/>
                        <a:buSzTx/>
                        <a:buFont typeface="+mj-lt"/>
                        <a:buAutoNum type="arabicPeriod"/>
                        <a:tabLst/>
                        <a:defRPr/>
                      </a:pPr>
                      <a:r>
                        <a:rPr lang="en-GB" sz="1800" kern="1200" baseline="0" dirty="0" smtClean="0">
                          <a:solidFill>
                            <a:schemeClr val="dk1"/>
                          </a:solidFill>
                          <a:effectLst/>
                          <a:latin typeface="+mn-lt"/>
                          <a:ea typeface="+mn-ea"/>
                          <a:cs typeface="+mn-cs"/>
                        </a:rPr>
                        <a:t>Events like</a:t>
                      </a:r>
                      <a:r>
                        <a:rPr lang="en-GB" sz="1800" kern="1200" dirty="0" smtClean="0">
                          <a:solidFill>
                            <a:schemeClr val="dk1"/>
                          </a:solidFill>
                          <a:effectLst/>
                          <a:latin typeface="+mn-lt"/>
                          <a:ea typeface="+mn-ea"/>
                          <a:cs typeface="+mn-cs"/>
                        </a:rPr>
                        <a:t> Boot cannot be opened, Non-functional horn, Faulty fuel gauge, Non-functional Speedometer, Non-functional Air-conditioning</a:t>
                      </a:r>
                      <a:r>
                        <a:rPr lang="en-GB" sz="1800" kern="1200" baseline="0" dirty="0" smtClean="0">
                          <a:solidFill>
                            <a:schemeClr val="dk1"/>
                          </a:solidFill>
                          <a:effectLst/>
                          <a:latin typeface="+mn-lt"/>
                          <a:ea typeface="+mn-ea"/>
                          <a:cs typeface="+mn-cs"/>
                        </a:rPr>
                        <a:t> etc.</a:t>
                      </a:r>
                      <a:endParaRPr lang="en-US" sz="1800" kern="1200" dirty="0" smtClean="0">
                        <a:solidFill>
                          <a:schemeClr val="dk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 typeface="+mj-lt"/>
                        <a:buNone/>
                        <a:tabLst/>
                        <a:defRPr/>
                      </a:pPr>
                      <a:endParaRPr lang="en-US" sz="1800" kern="1200" dirty="0" smtClean="0">
                        <a:solidFill>
                          <a:schemeClr val="dk1"/>
                        </a:solidFill>
                        <a:effectLst/>
                        <a:latin typeface="+mn-lt"/>
                        <a:ea typeface="+mn-ea"/>
                        <a:cs typeface="+mn-cs"/>
                      </a:endParaRPr>
                    </a:p>
                    <a:p>
                      <a:endParaRPr lang="en-US" sz="1800" b="0" dirty="0" smtClean="0">
                        <a:latin typeface="Calibri" pitchFamily="34" charset="0"/>
                        <a:cs typeface="Calibri" pitchFamily="34" charset="0"/>
                      </a:endParaRPr>
                    </a:p>
                  </a:txBody>
                  <a:tcPr anchor="ctr"/>
                </a:tc>
                <a:extLst>
                  <a:ext uri="{0D108BD9-81ED-4DB2-BD59-A6C34878D82A}">
                    <a16:rowId xmlns:a16="http://schemas.microsoft.com/office/drawing/2014/main" val="10001"/>
                  </a:ext>
                </a:extLst>
              </a:tr>
            </a:tbl>
          </a:graphicData>
        </a:graphic>
      </p:graphicFrame>
      <p:grpSp>
        <p:nvGrpSpPr>
          <p:cNvPr id="7" name="Group 6"/>
          <p:cNvGrpSpPr/>
          <p:nvPr/>
        </p:nvGrpSpPr>
        <p:grpSpPr>
          <a:xfrm>
            <a:off x="4876800" y="734370"/>
            <a:ext cx="3657600" cy="702000"/>
            <a:chOff x="0" y="0"/>
            <a:chExt cx="3657600" cy="702000"/>
          </a:xfrm>
        </p:grpSpPr>
        <p:sp>
          <p:nvSpPr>
            <p:cNvPr id="8" name="Rounded Rectangle 7"/>
            <p:cNvSpPr/>
            <p:nvPr/>
          </p:nvSpPr>
          <p:spPr>
            <a:xfrm>
              <a:off x="0" y="0"/>
              <a:ext cx="3657600" cy="702000"/>
            </a:xfrm>
            <a:prstGeom prst="roundRect">
              <a:avLst/>
            </a:prstGeom>
            <a:solidFill>
              <a:srgbClr val="FFC000"/>
            </a:solidFill>
            <a:ln>
              <a:solidFill>
                <a:schemeClr val="accent4">
                  <a:lumMod val="75000"/>
                </a:schemeClr>
              </a:solidFill>
            </a:ln>
          </p:spPr>
          <p:style>
            <a:lnRef idx="2">
              <a:scrgbClr r="0" g="0" b="0"/>
            </a:lnRef>
            <a:fillRef idx="1">
              <a:scrgbClr r="0" g="0" b="0"/>
            </a:fillRef>
            <a:effectRef idx="0">
              <a:schemeClr val="accent1">
                <a:hueOff val="0"/>
                <a:satOff val="0"/>
                <a:lumOff val="0"/>
                <a:alphaOff val="0"/>
              </a:schemeClr>
            </a:effectRef>
            <a:fontRef idx="minor">
              <a:schemeClr val="lt1"/>
            </a:fontRef>
          </p:style>
        </p:sp>
        <p:sp>
          <p:nvSpPr>
            <p:cNvPr id="10" name="Rounded Rectangle 4"/>
            <p:cNvSpPr txBox="1"/>
            <p:nvPr/>
          </p:nvSpPr>
          <p:spPr>
            <a:xfrm>
              <a:off x="34269" y="34269"/>
              <a:ext cx="3589062" cy="633462"/>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95250" tIns="95250" rIns="95250" bIns="95250" numCol="1" spcCol="1270" anchor="ctr" anchorCtr="0">
              <a:noAutofit/>
            </a:bodyPr>
            <a:lstStyle/>
            <a:p>
              <a:pPr lvl="0" algn="ctr" defTabSz="1111250" rtl="0">
                <a:lnSpc>
                  <a:spcPct val="90000"/>
                </a:lnSpc>
                <a:spcBef>
                  <a:spcPct val="0"/>
                </a:spcBef>
                <a:spcAft>
                  <a:spcPct val="35000"/>
                </a:spcAft>
              </a:pPr>
              <a:r>
                <a:rPr lang="en-GB" sz="2500" b="0" kern="1200" noProof="0" dirty="0" smtClean="0">
                  <a:solidFill>
                    <a:schemeClr val="accent5">
                      <a:lumMod val="75000"/>
                    </a:schemeClr>
                  </a:solidFill>
                </a:rPr>
                <a:t>Motor Add </a:t>
              </a:r>
              <a:r>
                <a:rPr lang="en-GB" sz="2500" b="0" kern="1200" noProof="0" dirty="0" err="1" smtClean="0">
                  <a:solidFill>
                    <a:schemeClr val="accent5">
                      <a:lumMod val="75000"/>
                    </a:schemeClr>
                  </a:solidFill>
                </a:rPr>
                <a:t>Ons</a:t>
              </a:r>
              <a:endParaRPr lang="en-GB" sz="2500" b="0" kern="1200" noProof="0" dirty="0">
                <a:solidFill>
                  <a:schemeClr val="accent5">
                    <a:lumMod val="75000"/>
                  </a:schemeClr>
                </a:solidFill>
              </a:endParaRPr>
            </a:p>
          </p:txBody>
        </p:sp>
      </p:grpSp>
      <p:sp>
        <p:nvSpPr>
          <p:cNvPr id="11" name="Rectangle 1"/>
          <p:cNvSpPr>
            <a:spLocks noChangeArrowheads="1"/>
          </p:cNvSpPr>
          <p:nvPr/>
        </p:nvSpPr>
        <p:spPr bwMode="auto">
          <a:xfrm>
            <a:off x="0" y="6215062"/>
            <a:ext cx="9144000" cy="642938"/>
          </a:xfrm>
          <a:prstGeom prst="rect">
            <a:avLst/>
          </a:prstGeom>
          <a:solidFill>
            <a:srgbClr val="FFC000"/>
          </a:solidFill>
          <a:ln w="9525">
            <a:noFill/>
            <a:round/>
            <a:headEnd/>
            <a:tailEnd/>
          </a:ln>
          <a:effectLst/>
        </p:spPr>
        <p:txBody>
          <a:bodyPr wrap="none" lIns="82954" tIns="41477" rIns="82954" bIns="41477"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IN" sz="1800" i="0" u="none" strike="noStrike" kern="0" normalizeH="0" baseline="0" noProof="0" dirty="0" smtClean="0">
                <a:ln w="0"/>
                <a:effectLst>
                  <a:outerShdw blurRad="38100" dist="19050" dir="2700000" algn="tl" rotWithShape="0">
                    <a:schemeClr val="dk1">
                      <a:alpha val="40000"/>
                    </a:schemeClr>
                  </a:outerShdw>
                </a:effectLst>
                <a:uLnTx/>
                <a:uFillTx/>
                <a:latin typeface="Calibri"/>
                <a:cs typeface="Arial" panose="020B0604020202020204" pitchFamily="34" charset="0"/>
              </a:rPr>
              <a:t>UNITED INDIA INSURANCE COMPANY LIMITED</a:t>
            </a:r>
            <a:endParaRPr kumimoji="0" lang="en-IN" sz="1800" i="0" u="none" strike="noStrike" kern="0" normalizeH="0" baseline="0" noProof="0" dirty="0">
              <a:ln w="0"/>
              <a:effectLst>
                <a:outerShdw blurRad="38100" dist="19050" dir="2700000" algn="tl" rotWithShape="0">
                  <a:schemeClr val="dk1">
                    <a:alpha val="40000"/>
                  </a:schemeClr>
                </a:outerShdw>
              </a:effectLst>
              <a:uLnTx/>
              <a:uFillTx/>
              <a:latin typeface="Calibri"/>
              <a:cs typeface="Arial" panose="020B0604020202020204" pitchFamily="34" charset="0"/>
            </a:endParaRPr>
          </a:p>
        </p:txBody>
      </p:sp>
      <p:pic>
        <p:nvPicPr>
          <p:cNvPr id="1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9850" y="6265862"/>
            <a:ext cx="858838" cy="554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spTree>
    <p:extLst>
      <p:ext uri="{BB962C8B-B14F-4D97-AF65-F5344CB8AC3E}">
        <p14:creationId xmlns:p14="http://schemas.microsoft.com/office/powerpoint/2010/main" val="3912399978"/>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motor.jpg"/>
          <p:cNvPicPr>
            <a:picLocks noChangeAspect="1"/>
          </p:cNvPicPr>
          <p:nvPr/>
        </p:nvPicPr>
        <p:blipFill>
          <a:blip r:embed="rId2" cstate="print">
            <a:duotone>
              <a:schemeClr val="accent1">
                <a:shade val="45000"/>
                <a:satMod val="135000"/>
              </a:schemeClr>
              <a:prstClr val="white"/>
            </a:duotone>
            <a:lum contrast="2000"/>
          </a:blip>
          <a:stretch>
            <a:fillRect/>
          </a:stretch>
        </p:blipFill>
        <p:spPr>
          <a:xfrm>
            <a:off x="457200" y="228600"/>
            <a:ext cx="8229600" cy="1219200"/>
          </a:xfrm>
          <a:prstGeom prst="rect">
            <a:avLst/>
          </a:prstGeom>
          <a:ln>
            <a:solidFill>
              <a:schemeClr val="bg1"/>
            </a:solidFill>
          </a:ln>
          <a:effectLst>
            <a:glow rad="101600">
              <a:schemeClr val="bg2">
                <a:lumMod val="90000"/>
                <a:alpha val="60000"/>
              </a:schemeClr>
            </a:glow>
            <a:reflection blurRad="6350" stA="50000" endA="300" endPos="55000" dir="5400000" sy="-100000" algn="bl" rotWithShape="0"/>
          </a:effectLst>
        </p:spPr>
      </p:pic>
      <p:graphicFrame>
        <p:nvGraphicFramePr>
          <p:cNvPr id="5" name="Table 4"/>
          <p:cNvGraphicFramePr>
            <a:graphicFrameLocks noGrp="1"/>
          </p:cNvGraphicFramePr>
          <p:nvPr>
            <p:extLst>
              <p:ext uri="{D42A27DB-BD31-4B8C-83A1-F6EECF244321}">
                <p14:modId xmlns:p14="http://schemas.microsoft.com/office/powerpoint/2010/main" val="2155644617"/>
              </p:ext>
            </p:extLst>
          </p:nvPr>
        </p:nvGraphicFramePr>
        <p:xfrm>
          <a:off x="457200" y="1676400"/>
          <a:ext cx="8229600" cy="3233057"/>
        </p:xfrm>
        <a:graphic>
          <a:graphicData uri="http://schemas.openxmlformats.org/drawingml/2006/table">
            <a:tbl>
              <a:tblPr firstRow="1" bandRow="1">
                <a:tableStyleId>{5C22544A-7EE6-4342-B048-85BDC9FD1C3A}</a:tableStyleId>
              </a:tblPr>
              <a:tblGrid>
                <a:gridCol w="4114800">
                  <a:extLst>
                    <a:ext uri="{9D8B030D-6E8A-4147-A177-3AD203B41FA5}">
                      <a16:colId xmlns:a16="http://schemas.microsoft.com/office/drawing/2014/main" val="20000"/>
                    </a:ext>
                  </a:extLst>
                </a:gridCol>
                <a:gridCol w="4114800">
                  <a:extLst>
                    <a:ext uri="{9D8B030D-6E8A-4147-A177-3AD203B41FA5}">
                      <a16:colId xmlns:a16="http://schemas.microsoft.com/office/drawing/2014/main" val="20001"/>
                    </a:ext>
                  </a:extLst>
                </a:gridCol>
              </a:tblGrid>
              <a:tr h="822960">
                <a:tc gridSpan="2">
                  <a:txBody>
                    <a:bodyPr/>
                    <a:lstStyle/>
                    <a:p>
                      <a:pPr algn="ctr">
                        <a:lnSpc>
                          <a:spcPct val="150000"/>
                        </a:lnSpc>
                      </a:pPr>
                      <a:r>
                        <a:rPr lang="en-US" sz="2400" b="0" dirty="0" smtClean="0">
                          <a:solidFill>
                            <a:schemeClr val="accent5">
                              <a:lumMod val="75000"/>
                            </a:schemeClr>
                          </a:solidFill>
                          <a:latin typeface="Calibri" pitchFamily="34" charset="0"/>
                          <a:cs typeface="Calibri" pitchFamily="34" charset="0"/>
                        </a:rPr>
                        <a:t>RSA – Premium Rating</a:t>
                      </a:r>
                      <a:endParaRPr lang="en-US" sz="2400" b="0" dirty="0">
                        <a:solidFill>
                          <a:schemeClr val="accent5">
                            <a:lumMod val="75000"/>
                          </a:schemeClr>
                        </a:solidFill>
                        <a:latin typeface="Calibri" pitchFamily="34" charset="0"/>
                        <a:cs typeface="Calibri" pitchFamily="34" charset="0"/>
                      </a:endParaRPr>
                    </a:p>
                  </a:txBody>
                  <a:tcPr anchor="ctr">
                    <a:solidFill>
                      <a:srgbClr val="FFC000"/>
                    </a:solidFill>
                  </a:tcPr>
                </a:tc>
                <a:tc hMerge="1">
                  <a:txBody>
                    <a:bodyPr/>
                    <a:lstStyle/>
                    <a:p>
                      <a:pPr algn="ctr">
                        <a:lnSpc>
                          <a:spcPct val="150000"/>
                        </a:lnSpc>
                      </a:pPr>
                      <a:endParaRPr lang="en-US" sz="2400" b="0" dirty="0">
                        <a:solidFill>
                          <a:schemeClr val="accent5">
                            <a:lumMod val="75000"/>
                          </a:schemeClr>
                        </a:solidFill>
                        <a:latin typeface="Calibri" pitchFamily="34" charset="0"/>
                        <a:cs typeface="Calibri" pitchFamily="34" charset="0"/>
                      </a:endParaRPr>
                    </a:p>
                  </a:txBody>
                  <a:tcPr anchor="ctr">
                    <a:solidFill>
                      <a:srgbClr val="FFC000"/>
                    </a:solidFill>
                  </a:tcPr>
                </a:tc>
                <a:extLst>
                  <a:ext uri="{0D108BD9-81ED-4DB2-BD59-A6C34878D82A}">
                    <a16:rowId xmlns:a16="http://schemas.microsoft.com/office/drawing/2014/main" val="10000"/>
                  </a:ext>
                </a:extLst>
              </a:tr>
              <a:tr h="450669">
                <a:tc>
                  <a:txBody>
                    <a:bodyPr/>
                    <a:lstStyle/>
                    <a:p>
                      <a:pPr algn="just">
                        <a:spcAft>
                          <a:spcPts val="0"/>
                        </a:spcAft>
                      </a:pPr>
                      <a:r>
                        <a:rPr lang="en-GB" sz="1000" dirty="0">
                          <a:solidFill>
                            <a:srgbClr val="000000"/>
                          </a:solidFill>
                          <a:effectLst/>
                          <a:latin typeface="Helvetica Neue"/>
                          <a:ea typeface="Calibri"/>
                          <a:cs typeface="Arial"/>
                        </a:rPr>
                        <a:t>CATEGORY</a:t>
                      </a:r>
                      <a:endParaRPr lang="en-US" sz="1100" dirty="0">
                        <a:effectLst/>
                        <a:latin typeface="Calibri"/>
                        <a:cs typeface="Times New Roman"/>
                      </a:endParaRPr>
                    </a:p>
                  </a:txBody>
                  <a:tcPr marL="68580" marR="68580" marT="0" marB="0"/>
                </a:tc>
                <a:tc>
                  <a:txBody>
                    <a:bodyPr/>
                    <a:lstStyle/>
                    <a:p>
                      <a:pPr algn="just">
                        <a:spcAft>
                          <a:spcPts val="0"/>
                        </a:spcAft>
                      </a:pPr>
                      <a:r>
                        <a:rPr lang="en-GB" sz="1000">
                          <a:solidFill>
                            <a:srgbClr val="000000"/>
                          </a:solidFill>
                          <a:effectLst/>
                          <a:latin typeface="Helvetica Neue"/>
                          <a:ea typeface="Calibri"/>
                          <a:cs typeface="Arial"/>
                        </a:rPr>
                        <a:t>RATES</a:t>
                      </a:r>
                      <a:endParaRPr lang="en-US" sz="1100">
                        <a:effectLst/>
                        <a:latin typeface="Calibri"/>
                        <a:cs typeface="Times New Roman"/>
                      </a:endParaRPr>
                    </a:p>
                  </a:txBody>
                  <a:tcPr marL="68580" marR="68580" marT="0" marB="0"/>
                </a:tc>
                <a:extLst>
                  <a:ext uri="{0D108BD9-81ED-4DB2-BD59-A6C34878D82A}">
                    <a16:rowId xmlns:a16="http://schemas.microsoft.com/office/drawing/2014/main" val="10001"/>
                  </a:ext>
                </a:extLst>
              </a:tr>
              <a:tr h="489857">
                <a:tc>
                  <a:txBody>
                    <a:bodyPr/>
                    <a:lstStyle/>
                    <a:p>
                      <a:pPr algn="just">
                        <a:spcAft>
                          <a:spcPts val="0"/>
                        </a:spcAft>
                      </a:pPr>
                      <a:r>
                        <a:rPr lang="en-GB" sz="1000" dirty="0">
                          <a:solidFill>
                            <a:srgbClr val="000000"/>
                          </a:solidFill>
                          <a:effectLst/>
                          <a:latin typeface="Helvetica Neue"/>
                          <a:ea typeface="Calibri"/>
                          <a:cs typeface="Arial"/>
                        </a:rPr>
                        <a:t>TWO WHEELER</a:t>
                      </a:r>
                      <a:endParaRPr lang="en-US" sz="1100" dirty="0">
                        <a:effectLst/>
                        <a:latin typeface="Calibri"/>
                        <a:cs typeface="Times New Roman"/>
                      </a:endParaRPr>
                    </a:p>
                  </a:txBody>
                  <a:tcPr marL="68580" marR="68580" marT="0" marB="0"/>
                </a:tc>
                <a:tc>
                  <a:txBody>
                    <a:bodyPr/>
                    <a:lstStyle/>
                    <a:p>
                      <a:pPr algn="just">
                        <a:spcAft>
                          <a:spcPts val="0"/>
                        </a:spcAft>
                      </a:pPr>
                      <a:r>
                        <a:rPr lang="en-GB" sz="1000" dirty="0">
                          <a:solidFill>
                            <a:srgbClr val="000000"/>
                          </a:solidFill>
                          <a:effectLst/>
                          <a:latin typeface="Helvetica Neue"/>
                          <a:ea typeface="Calibri"/>
                          <a:cs typeface="Arial"/>
                        </a:rPr>
                        <a:t> </a:t>
                      </a:r>
                      <a:r>
                        <a:rPr lang="en-GB" sz="1000" dirty="0" smtClean="0">
                          <a:solidFill>
                            <a:srgbClr val="000000"/>
                          </a:solidFill>
                          <a:effectLst/>
                          <a:latin typeface="Helvetica Neue"/>
                          <a:ea typeface="Calibri"/>
                          <a:cs typeface="Arial"/>
                        </a:rPr>
                        <a:t>Rs.25/-</a:t>
                      </a:r>
                      <a:endParaRPr lang="en-US" sz="1100" dirty="0">
                        <a:effectLst/>
                        <a:latin typeface="Calibri"/>
                        <a:cs typeface="Times New Roman"/>
                      </a:endParaRPr>
                    </a:p>
                  </a:txBody>
                  <a:tcPr marL="68580" marR="68580" marT="0" marB="0"/>
                </a:tc>
                <a:extLst>
                  <a:ext uri="{0D108BD9-81ED-4DB2-BD59-A6C34878D82A}">
                    <a16:rowId xmlns:a16="http://schemas.microsoft.com/office/drawing/2014/main" val="10002"/>
                  </a:ext>
                </a:extLst>
              </a:tr>
              <a:tr h="489857">
                <a:tc>
                  <a:txBody>
                    <a:bodyPr/>
                    <a:lstStyle/>
                    <a:p>
                      <a:pPr algn="just">
                        <a:spcAft>
                          <a:spcPts val="0"/>
                        </a:spcAft>
                      </a:pPr>
                      <a:r>
                        <a:rPr lang="en-GB" sz="1000">
                          <a:solidFill>
                            <a:srgbClr val="000000"/>
                          </a:solidFill>
                          <a:effectLst/>
                          <a:latin typeface="Helvetica Neue"/>
                          <a:ea typeface="Calibri"/>
                          <a:cs typeface="Arial"/>
                        </a:rPr>
                        <a:t>PRIVATE CAR</a:t>
                      </a:r>
                      <a:endParaRPr lang="en-US" sz="1100">
                        <a:effectLst/>
                        <a:latin typeface="Calibri"/>
                        <a:cs typeface="Times New Roman"/>
                      </a:endParaRPr>
                    </a:p>
                  </a:txBody>
                  <a:tcPr marL="68580" marR="68580" marT="0" marB="0"/>
                </a:tc>
                <a:tc>
                  <a:txBody>
                    <a:bodyPr/>
                    <a:lstStyle/>
                    <a:p>
                      <a:pPr algn="just">
                        <a:spcAft>
                          <a:spcPts val="0"/>
                        </a:spcAft>
                      </a:pPr>
                      <a:r>
                        <a:rPr lang="en-GB" sz="1000" dirty="0">
                          <a:solidFill>
                            <a:srgbClr val="000000"/>
                          </a:solidFill>
                          <a:effectLst/>
                          <a:latin typeface="Helvetica Neue"/>
                          <a:ea typeface="Calibri"/>
                          <a:cs typeface="Arial"/>
                        </a:rPr>
                        <a:t> </a:t>
                      </a:r>
                      <a:r>
                        <a:rPr lang="en-GB" sz="1000" dirty="0" smtClean="0">
                          <a:solidFill>
                            <a:srgbClr val="000000"/>
                          </a:solidFill>
                          <a:effectLst/>
                          <a:latin typeface="Helvetica Neue"/>
                          <a:ea typeface="Calibri"/>
                          <a:cs typeface="Arial"/>
                        </a:rPr>
                        <a:t>Rs.50/-</a:t>
                      </a:r>
                      <a:endParaRPr lang="en-US" sz="1100" dirty="0">
                        <a:effectLst/>
                        <a:latin typeface="Calibri"/>
                        <a:cs typeface="Times New Roman"/>
                      </a:endParaRPr>
                    </a:p>
                  </a:txBody>
                  <a:tcPr marL="68580" marR="68580" marT="0" marB="0"/>
                </a:tc>
                <a:extLst>
                  <a:ext uri="{0D108BD9-81ED-4DB2-BD59-A6C34878D82A}">
                    <a16:rowId xmlns:a16="http://schemas.microsoft.com/office/drawing/2014/main" val="10003"/>
                  </a:ext>
                </a:extLst>
              </a:tr>
              <a:tr h="489857">
                <a:tc>
                  <a:txBody>
                    <a:bodyPr/>
                    <a:lstStyle/>
                    <a:p>
                      <a:pPr algn="just">
                        <a:spcAft>
                          <a:spcPts val="0"/>
                        </a:spcAft>
                      </a:pPr>
                      <a:r>
                        <a:rPr lang="en-GB" sz="1000" dirty="0" smtClean="0">
                          <a:solidFill>
                            <a:srgbClr val="000000"/>
                          </a:solidFill>
                          <a:effectLst/>
                          <a:latin typeface="Helvetica Neue"/>
                          <a:ea typeface="Calibri"/>
                          <a:cs typeface="Arial"/>
                        </a:rPr>
                        <a:t>TAXI</a:t>
                      </a:r>
                      <a:endParaRPr lang="en-US" sz="1100" dirty="0">
                        <a:effectLst/>
                        <a:latin typeface="Calibri"/>
                        <a:cs typeface="Times New Roman"/>
                      </a:endParaRPr>
                    </a:p>
                  </a:txBody>
                  <a:tcPr marL="68580" marR="68580" marT="0" marB="0"/>
                </a:tc>
                <a:tc>
                  <a:txBody>
                    <a:bodyPr/>
                    <a:lstStyle/>
                    <a:p>
                      <a:pPr algn="just">
                        <a:spcAft>
                          <a:spcPts val="0"/>
                        </a:spcAft>
                      </a:pPr>
                      <a:r>
                        <a:rPr lang="en-GB" sz="1000" dirty="0">
                          <a:solidFill>
                            <a:srgbClr val="000000"/>
                          </a:solidFill>
                          <a:effectLst/>
                          <a:latin typeface="Helvetica Neue"/>
                          <a:ea typeface="Calibri"/>
                          <a:cs typeface="Arial"/>
                        </a:rPr>
                        <a:t> </a:t>
                      </a:r>
                      <a:r>
                        <a:rPr lang="en-GB" sz="1000" dirty="0" smtClean="0">
                          <a:solidFill>
                            <a:srgbClr val="000000"/>
                          </a:solidFill>
                          <a:effectLst/>
                          <a:latin typeface="Helvetica Neue"/>
                          <a:ea typeface="Calibri"/>
                          <a:cs typeface="Arial"/>
                        </a:rPr>
                        <a:t>Rs.75/-</a:t>
                      </a:r>
                      <a:endParaRPr lang="en-US" sz="1100" dirty="0">
                        <a:effectLst/>
                        <a:latin typeface="Calibri"/>
                        <a:cs typeface="Times New Roman"/>
                      </a:endParaRPr>
                    </a:p>
                  </a:txBody>
                  <a:tcPr marL="68580" marR="68580" marT="0" marB="0"/>
                </a:tc>
                <a:extLst>
                  <a:ext uri="{0D108BD9-81ED-4DB2-BD59-A6C34878D82A}">
                    <a16:rowId xmlns:a16="http://schemas.microsoft.com/office/drawing/2014/main" val="10004"/>
                  </a:ext>
                </a:extLst>
              </a:tr>
              <a:tr h="489857">
                <a:tc>
                  <a:txBody>
                    <a:bodyPr/>
                    <a:lstStyle/>
                    <a:p>
                      <a:pPr algn="just">
                        <a:spcAft>
                          <a:spcPts val="0"/>
                        </a:spcAft>
                      </a:pPr>
                      <a:r>
                        <a:rPr lang="en-US" sz="1100" dirty="0" smtClean="0"/>
                        <a:t>COMMERCIAL VEHICLES OTHER THAN TAXI, D, E, F AND G</a:t>
                      </a:r>
                      <a:endParaRPr lang="en-US" sz="1100" dirty="0">
                        <a:effectLst/>
                        <a:latin typeface="Calibri"/>
                        <a:cs typeface="Times New Roman"/>
                      </a:endParaRPr>
                    </a:p>
                  </a:txBody>
                  <a:tcPr marL="68580" marR="68580" marT="0" marB="0"/>
                </a:tc>
                <a:tc>
                  <a:txBody>
                    <a:bodyPr/>
                    <a:lstStyle/>
                    <a:p>
                      <a:pPr algn="just">
                        <a:spcAft>
                          <a:spcPts val="0"/>
                        </a:spcAft>
                      </a:pPr>
                      <a:r>
                        <a:rPr lang="en-US" sz="1100" smtClean="0">
                          <a:effectLst/>
                          <a:latin typeface="Calibri"/>
                          <a:cs typeface="Times New Roman"/>
                        </a:rPr>
                        <a:t>Rs.200/-</a:t>
                      </a:r>
                      <a:endParaRPr lang="en-US" sz="1100" dirty="0">
                        <a:effectLst/>
                        <a:latin typeface="Calibri"/>
                        <a:cs typeface="Times New Roman"/>
                      </a:endParaRPr>
                    </a:p>
                  </a:txBody>
                  <a:tcPr marL="68580" marR="68580" marT="0" marB="0"/>
                </a:tc>
                <a:extLst>
                  <a:ext uri="{0D108BD9-81ED-4DB2-BD59-A6C34878D82A}">
                    <a16:rowId xmlns:a16="http://schemas.microsoft.com/office/drawing/2014/main" val="10005"/>
                  </a:ext>
                </a:extLst>
              </a:tr>
            </a:tbl>
          </a:graphicData>
        </a:graphic>
      </p:graphicFrame>
      <p:grpSp>
        <p:nvGrpSpPr>
          <p:cNvPr id="7" name="Group 6"/>
          <p:cNvGrpSpPr/>
          <p:nvPr/>
        </p:nvGrpSpPr>
        <p:grpSpPr>
          <a:xfrm>
            <a:off x="4876800" y="734370"/>
            <a:ext cx="3657600" cy="702000"/>
            <a:chOff x="0" y="0"/>
            <a:chExt cx="3657600" cy="702000"/>
          </a:xfrm>
        </p:grpSpPr>
        <p:sp>
          <p:nvSpPr>
            <p:cNvPr id="8" name="Rounded Rectangle 7"/>
            <p:cNvSpPr/>
            <p:nvPr/>
          </p:nvSpPr>
          <p:spPr>
            <a:xfrm>
              <a:off x="0" y="0"/>
              <a:ext cx="3657600" cy="702000"/>
            </a:xfrm>
            <a:prstGeom prst="roundRect">
              <a:avLst/>
            </a:prstGeom>
            <a:solidFill>
              <a:srgbClr val="FFC000"/>
            </a:solidFill>
            <a:ln>
              <a:solidFill>
                <a:schemeClr val="accent4">
                  <a:lumMod val="75000"/>
                </a:schemeClr>
              </a:solidFill>
            </a:ln>
          </p:spPr>
          <p:style>
            <a:lnRef idx="2">
              <a:scrgbClr r="0" g="0" b="0"/>
            </a:lnRef>
            <a:fillRef idx="1">
              <a:scrgbClr r="0" g="0" b="0"/>
            </a:fillRef>
            <a:effectRef idx="0">
              <a:schemeClr val="accent1">
                <a:hueOff val="0"/>
                <a:satOff val="0"/>
                <a:lumOff val="0"/>
                <a:alphaOff val="0"/>
              </a:schemeClr>
            </a:effectRef>
            <a:fontRef idx="minor">
              <a:schemeClr val="lt1"/>
            </a:fontRef>
          </p:style>
        </p:sp>
        <p:sp>
          <p:nvSpPr>
            <p:cNvPr id="10" name="Rounded Rectangle 4"/>
            <p:cNvSpPr txBox="1"/>
            <p:nvPr/>
          </p:nvSpPr>
          <p:spPr>
            <a:xfrm>
              <a:off x="34269" y="34269"/>
              <a:ext cx="3589062" cy="633462"/>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95250" tIns="95250" rIns="95250" bIns="95250" numCol="1" spcCol="1270" anchor="ctr" anchorCtr="0">
              <a:noAutofit/>
            </a:bodyPr>
            <a:lstStyle/>
            <a:p>
              <a:pPr lvl="0" algn="ctr" defTabSz="1111250" rtl="0">
                <a:lnSpc>
                  <a:spcPct val="90000"/>
                </a:lnSpc>
                <a:spcBef>
                  <a:spcPct val="0"/>
                </a:spcBef>
                <a:spcAft>
                  <a:spcPct val="35000"/>
                </a:spcAft>
              </a:pPr>
              <a:r>
                <a:rPr lang="en-GB" sz="2500" b="0" kern="1200" noProof="0" dirty="0" smtClean="0">
                  <a:solidFill>
                    <a:schemeClr val="accent5">
                      <a:lumMod val="75000"/>
                    </a:schemeClr>
                  </a:solidFill>
                </a:rPr>
                <a:t>Motor Add </a:t>
              </a:r>
              <a:r>
                <a:rPr lang="en-GB" sz="2500" b="0" kern="1200" noProof="0" dirty="0" err="1" smtClean="0">
                  <a:solidFill>
                    <a:schemeClr val="accent5">
                      <a:lumMod val="75000"/>
                    </a:schemeClr>
                  </a:solidFill>
                </a:rPr>
                <a:t>Ons</a:t>
              </a:r>
              <a:endParaRPr lang="en-GB" sz="2500" b="0" kern="1200" noProof="0" dirty="0">
                <a:solidFill>
                  <a:schemeClr val="accent5">
                    <a:lumMod val="75000"/>
                  </a:schemeClr>
                </a:solidFill>
              </a:endParaRPr>
            </a:p>
          </p:txBody>
        </p:sp>
      </p:grpSp>
      <p:sp>
        <p:nvSpPr>
          <p:cNvPr id="11" name="Rectangle 1"/>
          <p:cNvSpPr>
            <a:spLocks noChangeArrowheads="1"/>
          </p:cNvSpPr>
          <p:nvPr/>
        </p:nvSpPr>
        <p:spPr bwMode="auto">
          <a:xfrm>
            <a:off x="0" y="6215062"/>
            <a:ext cx="9144000" cy="642938"/>
          </a:xfrm>
          <a:prstGeom prst="rect">
            <a:avLst/>
          </a:prstGeom>
          <a:solidFill>
            <a:srgbClr val="FFC000"/>
          </a:solidFill>
          <a:ln w="9525">
            <a:noFill/>
            <a:round/>
            <a:headEnd/>
            <a:tailEnd/>
          </a:ln>
          <a:effectLst/>
        </p:spPr>
        <p:txBody>
          <a:bodyPr wrap="none" lIns="82954" tIns="41477" rIns="82954" bIns="41477"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IN" sz="1800" i="0" u="none" strike="noStrike" kern="0" normalizeH="0" baseline="0" noProof="0" dirty="0" smtClean="0">
                <a:ln w="0"/>
                <a:effectLst>
                  <a:outerShdw blurRad="38100" dist="19050" dir="2700000" algn="tl" rotWithShape="0">
                    <a:schemeClr val="dk1">
                      <a:alpha val="40000"/>
                    </a:schemeClr>
                  </a:outerShdw>
                </a:effectLst>
                <a:uLnTx/>
                <a:uFillTx/>
                <a:latin typeface="Calibri"/>
                <a:cs typeface="Arial" panose="020B0604020202020204" pitchFamily="34" charset="0"/>
              </a:rPr>
              <a:t>UNITED INDIA INSURANCE COMPANY LIMITED</a:t>
            </a:r>
            <a:endParaRPr kumimoji="0" lang="en-IN" sz="1800" i="0" u="none" strike="noStrike" kern="0" normalizeH="0" baseline="0" noProof="0" dirty="0">
              <a:ln w="0"/>
              <a:effectLst>
                <a:outerShdw blurRad="38100" dist="19050" dir="2700000" algn="tl" rotWithShape="0">
                  <a:schemeClr val="dk1">
                    <a:alpha val="40000"/>
                  </a:schemeClr>
                </a:outerShdw>
              </a:effectLst>
              <a:uLnTx/>
              <a:uFillTx/>
              <a:latin typeface="Calibri"/>
              <a:cs typeface="Arial" panose="020B0604020202020204" pitchFamily="34" charset="0"/>
            </a:endParaRPr>
          </a:p>
        </p:txBody>
      </p:sp>
      <p:pic>
        <p:nvPicPr>
          <p:cNvPr id="1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9850" y="6265862"/>
            <a:ext cx="858838" cy="554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spTree>
    <p:extLst>
      <p:ext uri="{BB962C8B-B14F-4D97-AF65-F5344CB8AC3E}">
        <p14:creationId xmlns:p14="http://schemas.microsoft.com/office/powerpoint/2010/main" val="81668400"/>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motor.jpg"/>
          <p:cNvPicPr>
            <a:picLocks noChangeAspect="1"/>
          </p:cNvPicPr>
          <p:nvPr/>
        </p:nvPicPr>
        <p:blipFill>
          <a:blip r:embed="rId2" cstate="print">
            <a:duotone>
              <a:schemeClr val="accent1">
                <a:shade val="45000"/>
                <a:satMod val="135000"/>
              </a:schemeClr>
              <a:prstClr val="white"/>
            </a:duotone>
            <a:lum contrast="2000"/>
          </a:blip>
          <a:stretch>
            <a:fillRect/>
          </a:stretch>
        </p:blipFill>
        <p:spPr>
          <a:xfrm>
            <a:off x="457200" y="228600"/>
            <a:ext cx="8229600" cy="1219200"/>
          </a:xfrm>
          <a:prstGeom prst="rect">
            <a:avLst/>
          </a:prstGeom>
          <a:ln>
            <a:solidFill>
              <a:schemeClr val="bg1"/>
            </a:solidFill>
          </a:ln>
          <a:effectLst>
            <a:glow rad="101600">
              <a:schemeClr val="bg2">
                <a:lumMod val="90000"/>
                <a:alpha val="60000"/>
              </a:schemeClr>
            </a:glow>
            <a:reflection blurRad="6350" stA="50000" endA="300" endPos="55000" dir="5400000" sy="-100000" algn="bl" rotWithShape="0"/>
          </a:effectLst>
        </p:spPr>
      </p:pic>
      <p:graphicFrame>
        <p:nvGraphicFramePr>
          <p:cNvPr id="5" name="Table 4"/>
          <p:cNvGraphicFramePr>
            <a:graphicFrameLocks noGrp="1"/>
          </p:cNvGraphicFramePr>
          <p:nvPr>
            <p:extLst>
              <p:ext uri="{D42A27DB-BD31-4B8C-83A1-F6EECF244321}">
                <p14:modId xmlns:p14="http://schemas.microsoft.com/office/powerpoint/2010/main" val="4072002598"/>
              </p:ext>
            </p:extLst>
          </p:nvPr>
        </p:nvGraphicFramePr>
        <p:xfrm>
          <a:off x="457200" y="1544161"/>
          <a:ext cx="8229600" cy="4463935"/>
        </p:xfrm>
        <a:graphic>
          <a:graphicData uri="http://schemas.openxmlformats.org/drawingml/2006/table">
            <a:tbl>
              <a:tblPr firstRow="1" bandRow="1">
                <a:tableStyleId>{5C22544A-7EE6-4342-B048-85BDC9FD1C3A}</a:tableStyleId>
              </a:tblPr>
              <a:tblGrid>
                <a:gridCol w="8229600">
                  <a:extLst>
                    <a:ext uri="{9D8B030D-6E8A-4147-A177-3AD203B41FA5}">
                      <a16:colId xmlns:a16="http://schemas.microsoft.com/office/drawing/2014/main" val="20000"/>
                    </a:ext>
                  </a:extLst>
                </a:gridCol>
              </a:tblGrid>
              <a:tr h="519545">
                <a:tc>
                  <a:txBody>
                    <a:bodyPr/>
                    <a:lstStyle/>
                    <a:p>
                      <a:pPr algn="ctr">
                        <a:lnSpc>
                          <a:spcPct val="150000"/>
                        </a:lnSpc>
                      </a:pPr>
                      <a:r>
                        <a:rPr lang="en-US" sz="2400" b="0" dirty="0" smtClean="0">
                          <a:solidFill>
                            <a:schemeClr val="accent5">
                              <a:lumMod val="75000"/>
                            </a:schemeClr>
                          </a:solidFill>
                          <a:latin typeface="Calibri" pitchFamily="34" charset="0"/>
                          <a:cs typeface="Calibri" pitchFamily="34" charset="0"/>
                        </a:rPr>
                        <a:t>14.NCB</a:t>
                      </a:r>
                      <a:r>
                        <a:rPr lang="en-US" sz="2400" b="0" baseline="0" dirty="0" smtClean="0">
                          <a:solidFill>
                            <a:schemeClr val="accent5">
                              <a:lumMod val="75000"/>
                            </a:schemeClr>
                          </a:solidFill>
                          <a:latin typeface="Calibri" pitchFamily="34" charset="0"/>
                          <a:cs typeface="Calibri" pitchFamily="34" charset="0"/>
                        </a:rPr>
                        <a:t> Protect</a:t>
                      </a:r>
                      <a:endParaRPr lang="en-US" sz="2400" b="0" dirty="0">
                        <a:solidFill>
                          <a:schemeClr val="accent5">
                            <a:lumMod val="75000"/>
                          </a:schemeClr>
                        </a:solidFill>
                        <a:latin typeface="Calibri" pitchFamily="34" charset="0"/>
                        <a:cs typeface="Calibri" pitchFamily="34" charset="0"/>
                      </a:endParaRPr>
                    </a:p>
                  </a:txBody>
                  <a:tcPr anchor="ctr">
                    <a:solidFill>
                      <a:srgbClr val="FFC000"/>
                    </a:solidFill>
                  </a:tcPr>
                </a:tc>
                <a:extLst>
                  <a:ext uri="{0D108BD9-81ED-4DB2-BD59-A6C34878D82A}">
                    <a16:rowId xmlns:a16="http://schemas.microsoft.com/office/drawing/2014/main" val="10000"/>
                  </a:ext>
                </a:extLst>
              </a:tr>
              <a:tr h="3823855">
                <a:tc>
                  <a:txBody>
                    <a:bodyPr/>
                    <a:lstStyle/>
                    <a:p>
                      <a:pPr marL="58738" indent="0">
                        <a:lnSpc>
                          <a:spcPct val="100000"/>
                        </a:lnSpc>
                      </a:pPr>
                      <a:r>
                        <a:rPr lang="en-US" sz="2000" b="1" dirty="0" smtClean="0">
                          <a:latin typeface="Calibri" pitchFamily="34" charset="0"/>
                          <a:cs typeface="Calibri" pitchFamily="34" charset="0"/>
                        </a:rPr>
                        <a:t>SCOPE</a:t>
                      </a:r>
                      <a:r>
                        <a:rPr lang="en-US" sz="2000" b="0" dirty="0" smtClean="0">
                          <a:latin typeface="Calibri" pitchFamily="34" charset="0"/>
                          <a:cs typeface="Calibri" pitchFamily="34" charset="0"/>
                        </a:rPr>
                        <a:t> – </a:t>
                      </a:r>
                      <a:r>
                        <a:rPr lang="en-US" sz="2000" b="0" dirty="0" err="1" smtClean="0">
                          <a:latin typeface="Calibri" pitchFamily="34" charset="0"/>
                          <a:cs typeface="Calibri" pitchFamily="34" charset="0"/>
                        </a:rPr>
                        <a:t>Pvt</a:t>
                      </a:r>
                      <a:r>
                        <a:rPr lang="en-US" sz="2000" b="0" dirty="0" smtClean="0">
                          <a:latin typeface="Calibri" pitchFamily="34" charset="0"/>
                          <a:cs typeface="Calibri" pitchFamily="34" charset="0"/>
                        </a:rPr>
                        <a:t> Car and Taxis ( </a:t>
                      </a:r>
                      <a:r>
                        <a:rPr lang="en-US" sz="2000" b="0" dirty="0" err="1" smtClean="0">
                          <a:latin typeface="Calibri" pitchFamily="34" charset="0"/>
                          <a:cs typeface="Calibri" pitchFamily="34" charset="0"/>
                        </a:rPr>
                        <a:t>Upto</a:t>
                      </a:r>
                      <a:r>
                        <a:rPr lang="en-US" sz="2000" b="0" dirty="0" smtClean="0">
                          <a:latin typeface="Calibri" pitchFamily="34" charset="0"/>
                          <a:cs typeface="Calibri" pitchFamily="34" charset="0"/>
                        </a:rPr>
                        <a:t> 6 Passenger only )</a:t>
                      </a:r>
                      <a:endParaRPr lang="en-US" sz="2000" b="0" baseline="0" dirty="0" smtClean="0">
                        <a:latin typeface="Calibri" pitchFamily="34" charset="0"/>
                        <a:cs typeface="Calibri" pitchFamily="34" charset="0"/>
                      </a:endParaRPr>
                    </a:p>
                    <a:p>
                      <a:pPr marL="58738" indent="0">
                        <a:lnSpc>
                          <a:spcPct val="100000"/>
                        </a:lnSpc>
                      </a:pPr>
                      <a:endParaRPr lang="en-US" sz="2000" b="0" baseline="0" dirty="0" smtClean="0">
                        <a:latin typeface="Calibri" pitchFamily="34" charset="0"/>
                        <a:cs typeface="Calibri" pitchFamily="34" charset="0"/>
                      </a:endParaRPr>
                    </a:p>
                    <a:p>
                      <a:pPr marL="58738" indent="0">
                        <a:lnSpc>
                          <a:spcPct val="100000"/>
                        </a:lnSpc>
                      </a:pPr>
                      <a:r>
                        <a:rPr lang="en-US" sz="2000" b="1" baseline="0" dirty="0" smtClean="0">
                          <a:latin typeface="Calibri" pitchFamily="34" charset="0"/>
                          <a:cs typeface="Calibri" pitchFamily="34" charset="0"/>
                        </a:rPr>
                        <a:t>RISK COVERED </a:t>
                      </a:r>
                      <a:r>
                        <a:rPr lang="en-US" sz="2000" b="0" baseline="0" dirty="0" smtClean="0">
                          <a:latin typeface="Calibri" pitchFamily="34" charset="0"/>
                          <a:cs typeface="Calibri" pitchFamily="34" charset="0"/>
                        </a:rPr>
                        <a:t>–  NCB accrued under the Policy will be protected during the Renewal for maximum of two claims under the Policy.</a:t>
                      </a:r>
                    </a:p>
                    <a:p>
                      <a:pPr marL="58738" indent="0">
                        <a:lnSpc>
                          <a:spcPct val="100000"/>
                        </a:lnSpc>
                      </a:pPr>
                      <a:endParaRPr lang="en-US" sz="2000" b="0" baseline="0" dirty="0" smtClean="0">
                        <a:latin typeface="Calibri" pitchFamily="34" charset="0"/>
                        <a:cs typeface="Calibri" pitchFamily="34" charset="0"/>
                      </a:endParaRPr>
                    </a:p>
                    <a:p>
                      <a:pPr marL="58738" indent="0">
                        <a:lnSpc>
                          <a:spcPct val="100000"/>
                        </a:lnSpc>
                      </a:pPr>
                      <a:r>
                        <a:rPr lang="en-US" sz="2000" b="1" baseline="0" dirty="0" smtClean="0">
                          <a:latin typeface="Calibri" pitchFamily="34" charset="0"/>
                          <a:cs typeface="Calibri" pitchFamily="34" charset="0"/>
                        </a:rPr>
                        <a:t>PREMIUM RATES</a:t>
                      </a:r>
                      <a:r>
                        <a:rPr lang="en-US" sz="2000" b="0" baseline="0" dirty="0" smtClean="0">
                          <a:latin typeface="Calibri" pitchFamily="34" charset="0"/>
                          <a:cs typeface="Calibri" pitchFamily="34" charset="0"/>
                        </a:rPr>
                        <a:t>: on erstwhile tariff</a:t>
                      </a:r>
                    </a:p>
                    <a:p>
                      <a:pPr marL="58738" indent="0">
                        <a:lnSpc>
                          <a:spcPct val="100000"/>
                        </a:lnSpc>
                      </a:pPr>
                      <a:endParaRPr lang="en-US" sz="2000" b="0" baseline="0" dirty="0" smtClean="0">
                        <a:latin typeface="Calibri" pitchFamily="34" charset="0"/>
                        <a:cs typeface="Calibri" pitchFamily="34" charset="0"/>
                      </a:endParaRPr>
                    </a:p>
                    <a:p>
                      <a:pPr marL="58738" indent="0">
                        <a:lnSpc>
                          <a:spcPct val="100000"/>
                        </a:lnSpc>
                      </a:pPr>
                      <a:r>
                        <a:rPr lang="en-US" sz="2000" b="0" baseline="0" dirty="0" smtClean="0">
                          <a:latin typeface="Calibri" pitchFamily="34" charset="0"/>
                          <a:cs typeface="Calibri" pitchFamily="34" charset="0"/>
                        </a:rPr>
                        <a:t>For Private Car - </a:t>
                      </a:r>
                      <a:r>
                        <a:rPr lang="en-IN" sz="2000" b="0" dirty="0" smtClean="0"/>
                        <a:t>.15 % of IDV</a:t>
                      </a:r>
                    </a:p>
                    <a:p>
                      <a:pPr marL="58738" indent="0">
                        <a:lnSpc>
                          <a:spcPct val="100000"/>
                        </a:lnSpc>
                      </a:pPr>
                      <a:endParaRPr lang="en-US" sz="2000" b="0" dirty="0" smtClean="0"/>
                    </a:p>
                    <a:p>
                      <a:pPr marL="58738" marR="0" indent="0" algn="l" defTabSz="914400" rtl="0" eaLnBrk="1" fontAlgn="auto" latinLnBrk="0" hangingPunct="1">
                        <a:lnSpc>
                          <a:spcPct val="100000"/>
                        </a:lnSpc>
                        <a:spcBef>
                          <a:spcPts val="0"/>
                        </a:spcBef>
                        <a:spcAft>
                          <a:spcPts val="0"/>
                        </a:spcAft>
                        <a:buClrTx/>
                        <a:buSzTx/>
                        <a:buFontTx/>
                        <a:buNone/>
                        <a:tabLst/>
                        <a:defRPr/>
                      </a:pPr>
                      <a:r>
                        <a:rPr lang="en-US" sz="2000" b="0" baseline="0" dirty="0" smtClean="0">
                          <a:latin typeface="Calibri" pitchFamily="34" charset="0"/>
                          <a:cs typeface="Calibri" pitchFamily="34" charset="0"/>
                        </a:rPr>
                        <a:t>For Taxis ( </a:t>
                      </a:r>
                      <a:r>
                        <a:rPr lang="en-US" sz="2000" b="0" baseline="0" dirty="0" err="1" smtClean="0">
                          <a:latin typeface="Calibri" pitchFamily="34" charset="0"/>
                          <a:cs typeface="Calibri" pitchFamily="34" charset="0"/>
                        </a:rPr>
                        <a:t>Upto</a:t>
                      </a:r>
                      <a:r>
                        <a:rPr lang="en-US" sz="2000" b="0" baseline="0" dirty="0" smtClean="0">
                          <a:latin typeface="Calibri" pitchFamily="34" charset="0"/>
                          <a:cs typeface="Calibri" pitchFamily="34" charset="0"/>
                        </a:rPr>
                        <a:t> 6 Passenger only )  - </a:t>
                      </a:r>
                      <a:r>
                        <a:rPr lang="en-IN" sz="2000" b="0" dirty="0" smtClean="0"/>
                        <a:t>.24 % of IDV</a:t>
                      </a:r>
                    </a:p>
                    <a:p>
                      <a:pPr marL="58738" indent="0">
                        <a:lnSpc>
                          <a:spcPct val="100000"/>
                        </a:lnSpc>
                      </a:pPr>
                      <a:endParaRPr lang="en-IN" sz="2000" b="0" dirty="0" smtClean="0"/>
                    </a:p>
                    <a:p>
                      <a:pPr marL="58738" indent="0">
                        <a:lnSpc>
                          <a:spcPct val="100000"/>
                        </a:lnSpc>
                      </a:pPr>
                      <a:endParaRPr lang="en-US" sz="2000" b="0" dirty="0" smtClean="0">
                        <a:latin typeface="Calibri" pitchFamily="34" charset="0"/>
                        <a:cs typeface="Calibri" pitchFamily="34" charset="0"/>
                      </a:endParaRPr>
                    </a:p>
                  </a:txBody>
                  <a:tcPr anchor="ctr"/>
                </a:tc>
                <a:extLst>
                  <a:ext uri="{0D108BD9-81ED-4DB2-BD59-A6C34878D82A}">
                    <a16:rowId xmlns:a16="http://schemas.microsoft.com/office/drawing/2014/main" val="10001"/>
                  </a:ext>
                </a:extLst>
              </a:tr>
            </a:tbl>
          </a:graphicData>
        </a:graphic>
      </p:graphicFrame>
      <p:grpSp>
        <p:nvGrpSpPr>
          <p:cNvPr id="7" name="Group 6"/>
          <p:cNvGrpSpPr/>
          <p:nvPr/>
        </p:nvGrpSpPr>
        <p:grpSpPr>
          <a:xfrm>
            <a:off x="4876800" y="734370"/>
            <a:ext cx="3657600" cy="702000"/>
            <a:chOff x="0" y="0"/>
            <a:chExt cx="3657600" cy="702000"/>
          </a:xfrm>
        </p:grpSpPr>
        <p:sp>
          <p:nvSpPr>
            <p:cNvPr id="8" name="Rounded Rectangle 7"/>
            <p:cNvSpPr/>
            <p:nvPr/>
          </p:nvSpPr>
          <p:spPr>
            <a:xfrm>
              <a:off x="0" y="0"/>
              <a:ext cx="3657600" cy="702000"/>
            </a:xfrm>
            <a:prstGeom prst="roundRect">
              <a:avLst/>
            </a:prstGeom>
            <a:solidFill>
              <a:srgbClr val="FFC000"/>
            </a:solidFill>
            <a:ln>
              <a:solidFill>
                <a:schemeClr val="accent4">
                  <a:lumMod val="75000"/>
                </a:schemeClr>
              </a:solidFill>
            </a:ln>
          </p:spPr>
          <p:style>
            <a:lnRef idx="2">
              <a:scrgbClr r="0" g="0" b="0"/>
            </a:lnRef>
            <a:fillRef idx="1">
              <a:scrgbClr r="0" g="0" b="0"/>
            </a:fillRef>
            <a:effectRef idx="0">
              <a:schemeClr val="accent1">
                <a:hueOff val="0"/>
                <a:satOff val="0"/>
                <a:lumOff val="0"/>
                <a:alphaOff val="0"/>
              </a:schemeClr>
            </a:effectRef>
            <a:fontRef idx="minor">
              <a:schemeClr val="lt1"/>
            </a:fontRef>
          </p:style>
        </p:sp>
        <p:sp>
          <p:nvSpPr>
            <p:cNvPr id="10" name="Rounded Rectangle 4"/>
            <p:cNvSpPr txBox="1"/>
            <p:nvPr/>
          </p:nvSpPr>
          <p:spPr>
            <a:xfrm>
              <a:off x="34269" y="34269"/>
              <a:ext cx="3589062" cy="633462"/>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95250" tIns="95250" rIns="95250" bIns="95250" numCol="1" spcCol="1270" anchor="ctr" anchorCtr="0">
              <a:noAutofit/>
            </a:bodyPr>
            <a:lstStyle/>
            <a:p>
              <a:pPr lvl="0" algn="ctr" defTabSz="1111250" rtl="0">
                <a:lnSpc>
                  <a:spcPct val="90000"/>
                </a:lnSpc>
                <a:spcBef>
                  <a:spcPct val="0"/>
                </a:spcBef>
                <a:spcAft>
                  <a:spcPct val="35000"/>
                </a:spcAft>
              </a:pPr>
              <a:r>
                <a:rPr lang="en-GB" sz="2500" b="0" kern="1200" noProof="0" dirty="0" smtClean="0">
                  <a:solidFill>
                    <a:schemeClr val="accent5">
                      <a:lumMod val="75000"/>
                    </a:schemeClr>
                  </a:solidFill>
                </a:rPr>
                <a:t>Motor Add </a:t>
              </a:r>
              <a:r>
                <a:rPr lang="en-GB" sz="2500" b="0" kern="1200" noProof="0" dirty="0" err="1" smtClean="0">
                  <a:solidFill>
                    <a:schemeClr val="accent5">
                      <a:lumMod val="75000"/>
                    </a:schemeClr>
                  </a:solidFill>
                </a:rPr>
                <a:t>Ons</a:t>
              </a:r>
              <a:endParaRPr lang="en-GB" sz="2500" b="0" kern="1200" noProof="0" dirty="0">
                <a:solidFill>
                  <a:schemeClr val="accent5">
                    <a:lumMod val="75000"/>
                  </a:schemeClr>
                </a:solidFill>
              </a:endParaRPr>
            </a:p>
          </p:txBody>
        </p:sp>
      </p:grpSp>
      <p:sp>
        <p:nvSpPr>
          <p:cNvPr id="11" name="Rectangle 1"/>
          <p:cNvSpPr>
            <a:spLocks noChangeArrowheads="1"/>
          </p:cNvSpPr>
          <p:nvPr/>
        </p:nvSpPr>
        <p:spPr bwMode="auto">
          <a:xfrm>
            <a:off x="0" y="6215062"/>
            <a:ext cx="9144000" cy="642938"/>
          </a:xfrm>
          <a:prstGeom prst="rect">
            <a:avLst/>
          </a:prstGeom>
          <a:solidFill>
            <a:srgbClr val="FFC000"/>
          </a:solidFill>
          <a:ln w="9525">
            <a:noFill/>
            <a:round/>
            <a:headEnd/>
            <a:tailEnd/>
          </a:ln>
          <a:effectLst/>
        </p:spPr>
        <p:txBody>
          <a:bodyPr wrap="none" lIns="82954" tIns="41477" rIns="82954" bIns="41477"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IN" sz="1800" i="0" u="none" strike="noStrike" kern="0" normalizeH="0" baseline="0" noProof="0" dirty="0" smtClean="0">
                <a:ln w="0"/>
                <a:effectLst>
                  <a:outerShdw blurRad="38100" dist="19050" dir="2700000" algn="tl" rotWithShape="0">
                    <a:schemeClr val="dk1">
                      <a:alpha val="40000"/>
                    </a:schemeClr>
                  </a:outerShdw>
                </a:effectLst>
                <a:uLnTx/>
                <a:uFillTx/>
                <a:latin typeface="Calibri"/>
                <a:cs typeface="Arial" panose="020B0604020202020204" pitchFamily="34" charset="0"/>
              </a:rPr>
              <a:t>UNITED INDIA INSURANCE COMPANY LIMITED</a:t>
            </a:r>
            <a:endParaRPr kumimoji="0" lang="en-IN" sz="1800" i="0" u="none" strike="noStrike" kern="0" normalizeH="0" baseline="0" noProof="0" dirty="0">
              <a:ln w="0"/>
              <a:effectLst>
                <a:outerShdw blurRad="38100" dist="19050" dir="2700000" algn="tl" rotWithShape="0">
                  <a:schemeClr val="dk1">
                    <a:alpha val="40000"/>
                  </a:schemeClr>
                </a:outerShdw>
              </a:effectLst>
              <a:uLnTx/>
              <a:uFillTx/>
              <a:latin typeface="Calibri"/>
              <a:cs typeface="Arial" panose="020B0604020202020204" pitchFamily="34" charset="0"/>
            </a:endParaRPr>
          </a:p>
        </p:txBody>
      </p:sp>
      <p:pic>
        <p:nvPicPr>
          <p:cNvPr id="1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9850" y="6265862"/>
            <a:ext cx="858838" cy="554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spTree>
    <p:extLst>
      <p:ext uri="{BB962C8B-B14F-4D97-AF65-F5344CB8AC3E}">
        <p14:creationId xmlns:p14="http://schemas.microsoft.com/office/powerpoint/2010/main" val="1675481513"/>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motor.jpg"/>
          <p:cNvPicPr>
            <a:picLocks noChangeAspect="1"/>
          </p:cNvPicPr>
          <p:nvPr/>
        </p:nvPicPr>
        <p:blipFill>
          <a:blip r:embed="rId2" cstate="print">
            <a:duotone>
              <a:schemeClr val="accent1">
                <a:shade val="45000"/>
                <a:satMod val="135000"/>
              </a:schemeClr>
              <a:prstClr val="white"/>
            </a:duotone>
            <a:lum contrast="2000"/>
          </a:blip>
          <a:stretch>
            <a:fillRect/>
          </a:stretch>
        </p:blipFill>
        <p:spPr>
          <a:xfrm>
            <a:off x="457200" y="228600"/>
            <a:ext cx="8229600" cy="1219200"/>
          </a:xfrm>
          <a:prstGeom prst="rect">
            <a:avLst/>
          </a:prstGeom>
          <a:ln>
            <a:solidFill>
              <a:schemeClr val="bg1"/>
            </a:solidFill>
          </a:ln>
          <a:effectLst>
            <a:glow rad="101600">
              <a:schemeClr val="bg2">
                <a:lumMod val="90000"/>
                <a:alpha val="60000"/>
              </a:schemeClr>
            </a:glow>
            <a:reflection blurRad="6350" stA="50000" endA="300" endPos="55000" dir="5400000" sy="-100000" algn="bl" rotWithShape="0"/>
          </a:effectLst>
        </p:spPr>
      </p:pic>
      <p:graphicFrame>
        <p:nvGraphicFramePr>
          <p:cNvPr id="5" name="Table 4"/>
          <p:cNvGraphicFramePr>
            <a:graphicFrameLocks noGrp="1"/>
          </p:cNvGraphicFramePr>
          <p:nvPr>
            <p:extLst>
              <p:ext uri="{D42A27DB-BD31-4B8C-83A1-F6EECF244321}">
                <p14:modId xmlns:p14="http://schemas.microsoft.com/office/powerpoint/2010/main" val="1117048485"/>
              </p:ext>
            </p:extLst>
          </p:nvPr>
        </p:nvGraphicFramePr>
        <p:xfrm>
          <a:off x="457200" y="1676400"/>
          <a:ext cx="8229600" cy="4463935"/>
        </p:xfrm>
        <a:graphic>
          <a:graphicData uri="http://schemas.openxmlformats.org/drawingml/2006/table">
            <a:tbl>
              <a:tblPr firstRow="1" bandRow="1">
                <a:tableStyleId>{5C22544A-7EE6-4342-B048-85BDC9FD1C3A}</a:tableStyleId>
              </a:tblPr>
              <a:tblGrid>
                <a:gridCol w="8229600">
                  <a:extLst>
                    <a:ext uri="{9D8B030D-6E8A-4147-A177-3AD203B41FA5}">
                      <a16:colId xmlns:a16="http://schemas.microsoft.com/office/drawing/2014/main" val="20000"/>
                    </a:ext>
                  </a:extLst>
                </a:gridCol>
              </a:tblGrid>
              <a:tr h="519545">
                <a:tc>
                  <a:txBody>
                    <a:bodyPr/>
                    <a:lstStyle/>
                    <a:p>
                      <a:pPr marL="0" marR="0" indent="0" algn="ctr" defTabSz="914400" rtl="0" eaLnBrk="1" fontAlgn="auto" latinLnBrk="0" hangingPunct="1">
                        <a:lnSpc>
                          <a:spcPct val="150000"/>
                        </a:lnSpc>
                        <a:spcBef>
                          <a:spcPts val="0"/>
                        </a:spcBef>
                        <a:spcAft>
                          <a:spcPts val="0"/>
                        </a:spcAft>
                        <a:buClrTx/>
                        <a:buSzTx/>
                        <a:buFontTx/>
                        <a:buNone/>
                        <a:tabLst/>
                        <a:defRPr/>
                      </a:pPr>
                      <a:r>
                        <a:rPr lang="en-US" sz="2400" b="0" dirty="0" smtClean="0">
                          <a:solidFill>
                            <a:schemeClr val="accent5">
                              <a:lumMod val="75000"/>
                            </a:schemeClr>
                          </a:solidFill>
                          <a:latin typeface="Calibri" pitchFamily="34" charset="0"/>
                          <a:cs typeface="Calibri" pitchFamily="34" charset="0"/>
                        </a:rPr>
                        <a:t>NCB</a:t>
                      </a:r>
                      <a:r>
                        <a:rPr lang="en-US" sz="2400" b="0" baseline="0" dirty="0" smtClean="0">
                          <a:solidFill>
                            <a:schemeClr val="accent5">
                              <a:lumMod val="75000"/>
                            </a:schemeClr>
                          </a:solidFill>
                          <a:latin typeface="Calibri" pitchFamily="34" charset="0"/>
                          <a:cs typeface="Calibri" pitchFamily="34" charset="0"/>
                        </a:rPr>
                        <a:t> Protect Contd..</a:t>
                      </a:r>
                      <a:endParaRPr lang="en-US" sz="2400" b="0" dirty="0">
                        <a:solidFill>
                          <a:schemeClr val="accent5">
                            <a:lumMod val="75000"/>
                          </a:schemeClr>
                        </a:solidFill>
                        <a:latin typeface="Calibri" pitchFamily="34" charset="0"/>
                        <a:cs typeface="Calibri" pitchFamily="34" charset="0"/>
                      </a:endParaRPr>
                    </a:p>
                  </a:txBody>
                  <a:tcPr anchor="ctr">
                    <a:solidFill>
                      <a:srgbClr val="FFC000"/>
                    </a:solidFill>
                  </a:tcPr>
                </a:tc>
                <a:extLst>
                  <a:ext uri="{0D108BD9-81ED-4DB2-BD59-A6C34878D82A}">
                    <a16:rowId xmlns:a16="http://schemas.microsoft.com/office/drawing/2014/main" val="10000"/>
                  </a:ext>
                </a:extLst>
              </a:tr>
              <a:tr h="3823855">
                <a:tc>
                  <a:txBody>
                    <a:bodyPr/>
                    <a:lstStyle/>
                    <a:p>
                      <a:pPr marL="58738" indent="0">
                        <a:lnSpc>
                          <a:spcPct val="100000"/>
                        </a:lnSpc>
                      </a:pPr>
                      <a:endParaRPr lang="en-US" sz="2000" b="0" dirty="0" smtClean="0">
                        <a:latin typeface="Calibri" pitchFamily="34" charset="0"/>
                        <a:cs typeface="Calibri" pitchFamily="34" charset="0"/>
                      </a:endParaRPr>
                    </a:p>
                    <a:p>
                      <a:pPr marL="58738" indent="0">
                        <a:lnSpc>
                          <a:spcPct val="100000"/>
                        </a:lnSpc>
                      </a:pPr>
                      <a:r>
                        <a:rPr lang="en-US" sz="2000" b="1" baseline="0" dirty="0" smtClean="0">
                          <a:latin typeface="Calibri" pitchFamily="34" charset="0"/>
                          <a:cs typeface="Calibri" pitchFamily="34" charset="0"/>
                        </a:rPr>
                        <a:t>EXCLUSIONS :</a:t>
                      </a:r>
                    </a:p>
                    <a:p>
                      <a:pPr marL="58738" indent="0">
                        <a:lnSpc>
                          <a:spcPct val="100000"/>
                        </a:lnSpc>
                      </a:pPr>
                      <a:endParaRPr lang="en-US" sz="2000" b="1" baseline="0" dirty="0" smtClean="0">
                        <a:latin typeface="Calibri" pitchFamily="34" charset="0"/>
                        <a:cs typeface="Calibri" pitchFamily="34" charset="0"/>
                      </a:endParaRPr>
                    </a:p>
                    <a:p>
                      <a:pPr marL="58738" indent="0">
                        <a:lnSpc>
                          <a:spcPct val="100000"/>
                        </a:lnSpc>
                      </a:pPr>
                      <a:r>
                        <a:rPr lang="en-US" sz="2000" b="1" baseline="0" dirty="0" smtClean="0">
                          <a:latin typeface="Calibri" pitchFamily="34" charset="0"/>
                          <a:cs typeface="Calibri" pitchFamily="34" charset="0"/>
                        </a:rPr>
                        <a:t>The company shall not be liable for protection of NCB if,</a:t>
                      </a:r>
                    </a:p>
                    <a:p>
                      <a:pPr marL="58738" indent="0">
                        <a:lnSpc>
                          <a:spcPct val="100000"/>
                        </a:lnSpc>
                      </a:pPr>
                      <a:endParaRPr lang="en-US" sz="2000" b="1" baseline="0" dirty="0" smtClean="0">
                        <a:latin typeface="Calibri" pitchFamily="34" charset="0"/>
                        <a:cs typeface="Calibri" pitchFamily="34" charset="0"/>
                      </a:endParaRPr>
                    </a:p>
                    <a:p>
                      <a:pPr marL="401638" indent="-342900">
                        <a:lnSpc>
                          <a:spcPct val="100000"/>
                        </a:lnSpc>
                        <a:buFont typeface="Arial" panose="020B0604020202020204" pitchFamily="34" charset="0"/>
                        <a:buChar char="•"/>
                      </a:pPr>
                      <a:r>
                        <a:rPr lang="en-US" sz="2000" b="0" baseline="0" dirty="0" smtClean="0">
                          <a:latin typeface="Calibri" pitchFamily="34" charset="0"/>
                          <a:cs typeface="Calibri" pitchFamily="34" charset="0"/>
                        </a:rPr>
                        <a:t>More than two Claims are made under the Policy during the Policy Period. .</a:t>
                      </a:r>
                    </a:p>
                    <a:p>
                      <a:pPr marL="401638" indent="-342900">
                        <a:lnSpc>
                          <a:spcPct val="100000"/>
                        </a:lnSpc>
                        <a:buFont typeface="Arial" panose="020B0604020202020204" pitchFamily="34" charset="0"/>
                        <a:buChar char="•"/>
                      </a:pPr>
                      <a:r>
                        <a:rPr lang="en-US" sz="2000" b="0" baseline="0" dirty="0" smtClean="0">
                          <a:latin typeface="Calibri" pitchFamily="34" charset="0"/>
                          <a:cs typeface="Calibri" pitchFamily="34" charset="0"/>
                        </a:rPr>
                        <a:t>A Claim is made for Total Loss (TL)/Constructive Total Loss(CTL).</a:t>
                      </a:r>
                    </a:p>
                    <a:p>
                      <a:pPr marL="58738" indent="0">
                        <a:lnSpc>
                          <a:spcPct val="100000"/>
                        </a:lnSpc>
                        <a:buFont typeface="Arial" panose="020B0604020202020204" pitchFamily="34" charset="0"/>
                        <a:buNone/>
                      </a:pPr>
                      <a:endParaRPr lang="en-US" sz="2000" b="0" baseline="0" dirty="0" smtClean="0">
                        <a:latin typeface="Calibri" pitchFamily="34" charset="0"/>
                        <a:cs typeface="Calibri" pitchFamily="34" charset="0"/>
                      </a:endParaRPr>
                    </a:p>
                    <a:p>
                      <a:pPr marL="401638" indent="-342900">
                        <a:lnSpc>
                          <a:spcPct val="100000"/>
                        </a:lnSpc>
                        <a:buFont typeface="Arial" panose="020B0604020202020204" pitchFamily="34" charset="0"/>
                        <a:buChar char="•"/>
                      </a:pPr>
                      <a:r>
                        <a:rPr lang="en-US" sz="2000" b="0" baseline="0" dirty="0" smtClean="0">
                          <a:latin typeface="Calibri" pitchFamily="34" charset="0"/>
                          <a:cs typeface="Calibri" pitchFamily="34" charset="0"/>
                        </a:rPr>
                        <a:t>The Ownership of the Insured Vehicle is transferred.</a:t>
                      </a:r>
                    </a:p>
                    <a:p>
                      <a:pPr marL="401638" indent="-342900">
                        <a:lnSpc>
                          <a:spcPct val="100000"/>
                        </a:lnSpc>
                        <a:buFont typeface="Arial" panose="020B0604020202020204" pitchFamily="34" charset="0"/>
                        <a:buChar char="•"/>
                      </a:pPr>
                      <a:endParaRPr lang="en-US" sz="2000" b="0" baseline="0" dirty="0" smtClean="0">
                        <a:latin typeface="Calibri" pitchFamily="34" charset="0"/>
                        <a:cs typeface="Calibri" pitchFamily="34" charset="0"/>
                      </a:endParaRPr>
                    </a:p>
                    <a:p>
                      <a:pPr marL="58738" indent="0">
                        <a:lnSpc>
                          <a:spcPct val="100000"/>
                        </a:lnSpc>
                      </a:pPr>
                      <a:endParaRPr lang="en-US" sz="2000" b="0" dirty="0" smtClean="0">
                        <a:latin typeface="Calibri" pitchFamily="34" charset="0"/>
                        <a:cs typeface="Calibri" pitchFamily="34" charset="0"/>
                      </a:endParaRPr>
                    </a:p>
                  </a:txBody>
                  <a:tcPr anchor="ctr"/>
                </a:tc>
                <a:extLst>
                  <a:ext uri="{0D108BD9-81ED-4DB2-BD59-A6C34878D82A}">
                    <a16:rowId xmlns:a16="http://schemas.microsoft.com/office/drawing/2014/main" val="10001"/>
                  </a:ext>
                </a:extLst>
              </a:tr>
            </a:tbl>
          </a:graphicData>
        </a:graphic>
      </p:graphicFrame>
      <p:grpSp>
        <p:nvGrpSpPr>
          <p:cNvPr id="7" name="Group 6"/>
          <p:cNvGrpSpPr/>
          <p:nvPr/>
        </p:nvGrpSpPr>
        <p:grpSpPr>
          <a:xfrm>
            <a:off x="4876800" y="734370"/>
            <a:ext cx="3657600" cy="702000"/>
            <a:chOff x="0" y="0"/>
            <a:chExt cx="3657600" cy="702000"/>
          </a:xfrm>
        </p:grpSpPr>
        <p:sp>
          <p:nvSpPr>
            <p:cNvPr id="8" name="Rounded Rectangle 7"/>
            <p:cNvSpPr/>
            <p:nvPr/>
          </p:nvSpPr>
          <p:spPr>
            <a:xfrm>
              <a:off x="0" y="0"/>
              <a:ext cx="3657600" cy="702000"/>
            </a:xfrm>
            <a:prstGeom prst="roundRect">
              <a:avLst/>
            </a:prstGeom>
            <a:solidFill>
              <a:srgbClr val="FFC000"/>
            </a:solidFill>
            <a:ln>
              <a:solidFill>
                <a:schemeClr val="accent4">
                  <a:lumMod val="75000"/>
                </a:schemeClr>
              </a:solidFill>
            </a:ln>
          </p:spPr>
          <p:style>
            <a:lnRef idx="2">
              <a:scrgbClr r="0" g="0" b="0"/>
            </a:lnRef>
            <a:fillRef idx="1">
              <a:scrgbClr r="0" g="0" b="0"/>
            </a:fillRef>
            <a:effectRef idx="0">
              <a:schemeClr val="accent1">
                <a:hueOff val="0"/>
                <a:satOff val="0"/>
                <a:lumOff val="0"/>
                <a:alphaOff val="0"/>
              </a:schemeClr>
            </a:effectRef>
            <a:fontRef idx="minor">
              <a:schemeClr val="lt1"/>
            </a:fontRef>
          </p:style>
        </p:sp>
        <p:sp>
          <p:nvSpPr>
            <p:cNvPr id="10" name="Rounded Rectangle 4"/>
            <p:cNvSpPr txBox="1"/>
            <p:nvPr/>
          </p:nvSpPr>
          <p:spPr>
            <a:xfrm>
              <a:off x="34269" y="34269"/>
              <a:ext cx="3589062" cy="633462"/>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95250" tIns="95250" rIns="95250" bIns="95250" numCol="1" spcCol="1270" anchor="ctr" anchorCtr="0">
              <a:noAutofit/>
            </a:bodyPr>
            <a:lstStyle/>
            <a:p>
              <a:pPr lvl="0" algn="ctr" defTabSz="1111250" rtl="0">
                <a:lnSpc>
                  <a:spcPct val="90000"/>
                </a:lnSpc>
                <a:spcBef>
                  <a:spcPct val="0"/>
                </a:spcBef>
                <a:spcAft>
                  <a:spcPct val="35000"/>
                </a:spcAft>
              </a:pPr>
              <a:r>
                <a:rPr lang="en-GB" sz="2500" b="0" kern="1200" noProof="0" dirty="0" smtClean="0">
                  <a:solidFill>
                    <a:schemeClr val="accent5">
                      <a:lumMod val="75000"/>
                    </a:schemeClr>
                  </a:solidFill>
                </a:rPr>
                <a:t>Motor Add </a:t>
              </a:r>
              <a:r>
                <a:rPr lang="en-GB" sz="2500" b="0" kern="1200" noProof="0" dirty="0" err="1" smtClean="0">
                  <a:solidFill>
                    <a:schemeClr val="accent5">
                      <a:lumMod val="75000"/>
                    </a:schemeClr>
                  </a:solidFill>
                </a:rPr>
                <a:t>Ons</a:t>
              </a:r>
              <a:endParaRPr lang="en-GB" sz="2500" b="0" kern="1200" noProof="0" dirty="0">
                <a:solidFill>
                  <a:schemeClr val="accent5">
                    <a:lumMod val="75000"/>
                  </a:schemeClr>
                </a:solidFill>
              </a:endParaRPr>
            </a:p>
          </p:txBody>
        </p:sp>
      </p:grpSp>
      <p:sp>
        <p:nvSpPr>
          <p:cNvPr id="11" name="Rectangle 1"/>
          <p:cNvSpPr>
            <a:spLocks noChangeArrowheads="1"/>
          </p:cNvSpPr>
          <p:nvPr/>
        </p:nvSpPr>
        <p:spPr bwMode="auto">
          <a:xfrm>
            <a:off x="0" y="6215062"/>
            <a:ext cx="9144000" cy="642938"/>
          </a:xfrm>
          <a:prstGeom prst="rect">
            <a:avLst/>
          </a:prstGeom>
          <a:solidFill>
            <a:srgbClr val="FFC000"/>
          </a:solidFill>
          <a:ln w="9525">
            <a:noFill/>
            <a:round/>
            <a:headEnd/>
            <a:tailEnd/>
          </a:ln>
          <a:effectLst/>
        </p:spPr>
        <p:txBody>
          <a:bodyPr wrap="none" lIns="82954" tIns="41477" rIns="82954" bIns="41477"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IN" sz="1800" i="0" u="none" strike="noStrike" kern="0" normalizeH="0" baseline="0" noProof="0" dirty="0" smtClean="0">
                <a:ln w="0"/>
                <a:effectLst>
                  <a:outerShdw blurRad="38100" dist="19050" dir="2700000" algn="tl" rotWithShape="0">
                    <a:schemeClr val="dk1">
                      <a:alpha val="40000"/>
                    </a:schemeClr>
                  </a:outerShdw>
                </a:effectLst>
                <a:uLnTx/>
                <a:uFillTx/>
                <a:latin typeface="Calibri"/>
                <a:cs typeface="Arial" panose="020B0604020202020204" pitchFamily="34" charset="0"/>
              </a:rPr>
              <a:t>UNITED INDIA INSURANCE COMPANY LIMITED</a:t>
            </a:r>
            <a:endParaRPr kumimoji="0" lang="en-IN" sz="1800" i="0" u="none" strike="noStrike" kern="0" normalizeH="0" baseline="0" noProof="0" dirty="0">
              <a:ln w="0"/>
              <a:effectLst>
                <a:outerShdw blurRad="38100" dist="19050" dir="2700000" algn="tl" rotWithShape="0">
                  <a:schemeClr val="dk1">
                    <a:alpha val="40000"/>
                  </a:schemeClr>
                </a:outerShdw>
              </a:effectLst>
              <a:uLnTx/>
              <a:uFillTx/>
              <a:latin typeface="Calibri"/>
              <a:cs typeface="Arial" panose="020B0604020202020204" pitchFamily="34" charset="0"/>
            </a:endParaRPr>
          </a:p>
        </p:txBody>
      </p:sp>
      <p:pic>
        <p:nvPicPr>
          <p:cNvPr id="1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9850" y="6265862"/>
            <a:ext cx="858838" cy="554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spTree>
    <p:extLst>
      <p:ext uri="{BB962C8B-B14F-4D97-AF65-F5344CB8AC3E}">
        <p14:creationId xmlns:p14="http://schemas.microsoft.com/office/powerpoint/2010/main" val="2644811097"/>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motor.jpg"/>
          <p:cNvPicPr>
            <a:picLocks noChangeAspect="1"/>
          </p:cNvPicPr>
          <p:nvPr/>
        </p:nvPicPr>
        <p:blipFill>
          <a:blip r:embed="rId2" cstate="print">
            <a:duotone>
              <a:schemeClr val="accent1">
                <a:shade val="45000"/>
                <a:satMod val="135000"/>
              </a:schemeClr>
              <a:prstClr val="white"/>
            </a:duotone>
            <a:lum contrast="2000"/>
          </a:blip>
          <a:stretch>
            <a:fillRect/>
          </a:stretch>
        </p:blipFill>
        <p:spPr>
          <a:xfrm>
            <a:off x="457200" y="228600"/>
            <a:ext cx="8229600" cy="1219200"/>
          </a:xfrm>
          <a:prstGeom prst="rect">
            <a:avLst/>
          </a:prstGeom>
          <a:ln>
            <a:solidFill>
              <a:schemeClr val="bg1"/>
            </a:solidFill>
          </a:ln>
          <a:effectLst>
            <a:glow rad="101600">
              <a:schemeClr val="bg2">
                <a:lumMod val="90000"/>
                <a:alpha val="60000"/>
              </a:schemeClr>
            </a:glow>
            <a:reflection blurRad="6350" stA="50000" endA="300" endPos="55000" dir="5400000" sy="-100000" algn="bl" rotWithShape="0"/>
          </a:effectLst>
        </p:spPr>
      </p:pic>
      <p:graphicFrame>
        <p:nvGraphicFramePr>
          <p:cNvPr id="5" name="Table 4"/>
          <p:cNvGraphicFramePr>
            <a:graphicFrameLocks noGrp="1"/>
          </p:cNvGraphicFramePr>
          <p:nvPr>
            <p:extLst>
              <p:ext uri="{D42A27DB-BD31-4B8C-83A1-F6EECF244321}">
                <p14:modId xmlns:p14="http://schemas.microsoft.com/office/powerpoint/2010/main" val="180053931"/>
              </p:ext>
            </p:extLst>
          </p:nvPr>
        </p:nvGraphicFramePr>
        <p:xfrm>
          <a:off x="457200" y="1544161"/>
          <a:ext cx="8229600" cy="4693920"/>
        </p:xfrm>
        <a:graphic>
          <a:graphicData uri="http://schemas.openxmlformats.org/drawingml/2006/table">
            <a:tbl>
              <a:tblPr firstRow="1" bandRow="1">
                <a:tableStyleId>{5C22544A-7EE6-4342-B048-85BDC9FD1C3A}</a:tableStyleId>
              </a:tblPr>
              <a:tblGrid>
                <a:gridCol w="8229600">
                  <a:extLst>
                    <a:ext uri="{9D8B030D-6E8A-4147-A177-3AD203B41FA5}">
                      <a16:colId xmlns:a16="http://schemas.microsoft.com/office/drawing/2014/main" val="20000"/>
                    </a:ext>
                  </a:extLst>
                </a:gridCol>
              </a:tblGrid>
              <a:tr h="519545">
                <a:tc>
                  <a:txBody>
                    <a:bodyPr/>
                    <a:lstStyle/>
                    <a:p>
                      <a:pPr algn="ctr">
                        <a:lnSpc>
                          <a:spcPct val="150000"/>
                        </a:lnSpc>
                      </a:pPr>
                      <a:r>
                        <a:rPr lang="en-US" sz="2400" b="0" dirty="0" smtClean="0">
                          <a:solidFill>
                            <a:schemeClr val="accent5">
                              <a:lumMod val="75000"/>
                            </a:schemeClr>
                          </a:solidFill>
                          <a:latin typeface="Calibri" pitchFamily="34" charset="0"/>
                          <a:cs typeface="Calibri" pitchFamily="34" charset="0"/>
                        </a:rPr>
                        <a:t>15.</a:t>
                      </a:r>
                      <a:r>
                        <a:rPr lang="en-US" sz="2400" b="0" baseline="0" dirty="0" smtClean="0">
                          <a:solidFill>
                            <a:schemeClr val="accent5">
                              <a:lumMod val="75000"/>
                            </a:schemeClr>
                          </a:solidFill>
                          <a:latin typeface="Calibri" pitchFamily="34" charset="0"/>
                          <a:cs typeface="Calibri" pitchFamily="34" charset="0"/>
                        </a:rPr>
                        <a:t> Road Tax &amp; Registration Charges ( RTR )</a:t>
                      </a:r>
                      <a:endParaRPr lang="en-US" sz="2400" b="0" dirty="0">
                        <a:solidFill>
                          <a:schemeClr val="accent5">
                            <a:lumMod val="75000"/>
                          </a:schemeClr>
                        </a:solidFill>
                        <a:latin typeface="Calibri" pitchFamily="34" charset="0"/>
                        <a:cs typeface="Calibri" pitchFamily="34" charset="0"/>
                      </a:endParaRPr>
                    </a:p>
                  </a:txBody>
                  <a:tcPr anchor="ctr">
                    <a:solidFill>
                      <a:srgbClr val="FFC000"/>
                    </a:solidFill>
                  </a:tcPr>
                </a:tc>
                <a:extLst>
                  <a:ext uri="{0D108BD9-81ED-4DB2-BD59-A6C34878D82A}">
                    <a16:rowId xmlns:a16="http://schemas.microsoft.com/office/drawing/2014/main" val="10000"/>
                  </a:ext>
                </a:extLst>
              </a:tr>
              <a:tr h="3823855">
                <a:tc>
                  <a:txBody>
                    <a:bodyPr/>
                    <a:lstStyle/>
                    <a:p>
                      <a:pPr marL="58738" indent="0">
                        <a:lnSpc>
                          <a:spcPct val="100000"/>
                        </a:lnSpc>
                      </a:pPr>
                      <a:r>
                        <a:rPr lang="en-US" sz="2000" b="1" dirty="0" smtClean="0">
                          <a:latin typeface="Calibri" pitchFamily="34" charset="0"/>
                          <a:cs typeface="Calibri" pitchFamily="34" charset="0"/>
                        </a:rPr>
                        <a:t>SCOPE</a:t>
                      </a:r>
                      <a:r>
                        <a:rPr lang="en-US" sz="2000" b="0" dirty="0" smtClean="0">
                          <a:latin typeface="Calibri" pitchFamily="34" charset="0"/>
                          <a:cs typeface="Calibri" pitchFamily="34" charset="0"/>
                        </a:rPr>
                        <a:t> – </a:t>
                      </a:r>
                      <a:r>
                        <a:rPr lang="en-US" sz="2000" b="0" dirty="0" err="1" smtClean="0">
                          <a:latin typeface="Calibri" pitchFamily="34" charset="0"/>
                          <a:cs typeface="Calibri" pitchFamily="34" charset="0"/>
                        </a:rPr>
                        <a:t>Pvt</a:t>
                      </a:r>
                      <a:r>
                        <a:rPr lang="en-US" sz="2000" b="0" dirty="0" smtClean="0">
                          <a:latin typeface="Calibri" pitchFamily="34" charset="0"/>
                          <a:cs typeface="Calibri" pitchFamily="34" charset="0"/>
                        </a:rPr>
                        <a:t> Car and Two Wheelers with age up to 15 Years</a:t>
                      </a:r>
                      <a:endParaRPr lang="en-US" sz="2000" b="0" baseline="0" dirty="0" smtClean="0">
                        <a:latin typeface="Calibri" pitchFamily="34" charset="0"/>
                        <a:cs typeface="Calibri" pitchFamily="34" charset="0"/>
                      </a:endParaRPr>
                    </a:p>
                    <a:p>
                      <a:pPr marL="58738" indent="0">
                        <a:lnSpc>
                          <a:spcPct val="100000"/>
                        </a:lnSpc>
                      </a:pPr>
                      <a:endParaRPr lang="en-US" sz="2000" b="0" baseline="0" dirty="0" smtClean="0">
                        <a:latin typeface="Calibri" pitchFamily="34" charset="0"/>
                        <a:cs typeface="Calibri" pitchFamily="34" charset="0"/>
                      </a:endParaRPr>
                    </a:p>
                    <a:p>
                      <a:pPr marL="58738" indent="0">
                        <a:lnSpc>
                          <a:spcPct val="100000"/>
                        </a:lnSpc>
                      </a:pPr>
                      <a:r>
                        <a:rPr lang="en-US" sz="2000" b="1" baseline="0" dirty="0" smtClean="0">
                          <a:latin typeface="Calibri" pitchFamily="34" charset="0"/>
                          <a:cs typeface="Calibri" pitchFamily="34" charset="0"/>
                        </a:rPr>
                        <a:t>RISK COVERED </a:t>
                      </a:r>
                      <a:r>
                        <a:rPr lang="en-US" sz="2000" b="0" baseline="0" dirty="0" smtClean="0">
                          <a:latin typeface="Calibri" pitchFamily="34" charset="0"/>
                          <a:cs typeface="Calibri" pitchFamily="34" charset="0"/>
                        </a:rPr>
                        <a:t>–  The benefit payable under this Add On is a proportion of the Road Tax &amp; Registration charges paid at the time of the Purchase of the Vehicle.</a:t>
                      </a:r>
                    </a:p>
                    <a:p>
                      <a:pPr marL="58738" indent="0">
                        <a:lnSpc>
                          <a:spcPct val="100000"/>
                        </a:lnSpc>
                      </a:pPr>
                      <a:endParaRPr lang="en-US" sz="2000" b="0" baseline="0" dirty="0" smtClean="0">
                        <a:latin typeface="Calibri" pitchFamily="34" charset="0"/>
                        <a:cs typeface="Calibri" pitchFamily="34" charset="0"/>
                      </a:endParaRPr>
                    </a:p>
                    <a:p>
                      <a:pPr marL="515938" indent="-457200">
                        <a:lnSpc>
                          <a:spcPct val="100000"/>
                        </a:lnSpc>
                        <a:buAutoNum type="alphaLcParenR"/>
                      </a:pPr>
                      <a:r>
                        <a:rPr lang="en-US" sz="2000" b="0" baseline="0" dirty="0" smtClean="0">
                          <a:latin typeface="Calibri" pitchFamily="34" charset="0"/>
                          <a:cs typeface="Calibri" pitchFamily="34" charset="0"/>
                        </a:rPr>
                        <a:t>95% if age of vehicle &lt;= 3Years</a:t>
                      </a:r>
                    </a:p>
                    <a:p>
                      <a:pPr marL="515938" marR="0" indent="-457200" algn="l" defTabSz="914400" rtl="0" eaLnBrk="1" fontAlgn="auto" latinLnBrk="0" hangingPunct="1">
                        <a:lnSpc>
                          <a:spcPct val="100000"/>
                        </a:lnSpc>
                        <a:spcBef>
                          <a:spcPts val="0"/>
                        </a:spcBef>
                        <a:spcAft>
                          <a:spcPts val="0"/>
                        </a:spcAft>
                        <a:buClrTx/>
                        <a:buSzTx/>
                        <a:buFontTx/>
                        <a:buAutoNum type="alphaLcParenR"/>
                        <a:tabLst/>
                        <a:defRPr/>
                      </a:pPr>
                      <a:r>
                        <a:rPr lang="en-US" sz="2000" b="0" baseline="0" dirty="0" smtClean="0">
                          <a:latin typeface="Calibri" pitchFamily="34" charset="0"/>
                          <a:cs typeface="Calibri" pitchFamily="34" charset="0"/>
                        </a:rPr>
                        <a:t>70% if age of vehicle &gt; 3 Years and  &lt;= 5 Years</a:t>
                      </a:r>
                    </a:p>
                    <a:p>
                      <a:pPr marL="515938" marR="0" indent="-457200" algn="l" defTabSz="914400" rtl="0" eaLnBrk="1" fontAlgn="auto" latinLnBrk="0" hangingPunct="1">
                        <a:lnSpc>
                          <a:spcPct val="100000"/>
                        </a:lnSpc>
                        <a:spcBef>
                          <a:spcPts val="0"/>
                        </a:spcBef>
                        <a:spcAft>
                          <a:spcPts val="0"/>
                        </a:spcAft>
                        <a:buClrTx/>
                        <a:buSzTx/>
                        <a:buFontTx/>
                        <a:buAutoNum type="alphaLcParenR"/>
                        <a:tabLst/>
                        <a:defRPr/>
                      </a:pPr>
                      <a:r>
                        <a:rPr lang="en-US" sz="2000" b="0" baseline="0" dirty="0" smtClean="0">
                          <a:latin typeface="Calibri" pitchFamily="34" charset="0"/>
                          <a:cs typeface="Calibri" pitchFamily="34" charset="0"/>
                        </a:rPr>
                        <a:t>50% if age of vehicle &gt; 5 Years and  &lt;= 8 Years</a:t>
                      </a:r>
                    </a:p>
                    <a:p>
                      <a:pPr marL="515938" marR="0" indent="-457200" algn="l" defTabSz="914400" rtl="0" eaLnBrk="1" fontAlgn="auto" latinLnBrk="0" hangingPunct="1">
                        <a:lnSpc>
                          <a:spcPct val="100000"/>
                        </a:lnSpc>
                        <a:spcBef>
                          <a:spcPts val="0"/>
                        </a:spcBef>
                        <a:spcAft>
                          <a:spcPts val="0"/>
                        </a:spcAft>
                        <a:buClrTx/>
                        <a:buSzTx/>
                        <a:buFontTx/>
                        <a:buAutoNum type="alphaLcParenR"/>
                        <a:tabLst/>
                        <a:defRPr/>
                      </a:pPr>
                      <a:r>
                        <a:rPr lang="en-US" sz="2000" b="0" baseline="0" dirty="0" smtClean="0">
                          <a:latin typeface="Calibri" pitchFamily="34" charset="0"/>
                          <a:cs typeface="Calibri" pitchFamily="34" charset="0"/>
                        </a:rPr>
                        <a:t>35% if age of vehicle &gt; 8 Years and  &lt;= 12 Years</a:t>
                      </a:r>
                    </a:p>
                    <a:p>
                      <a:pPr marL="515938" marR="0" indent="-457200" algn="l" defTabSz="914400" rtl="0" eaLnBrk="1" fontAlgn="auto" latinLnBrk="0" hangingPunct="1">
                        <a:lnSpc>
                          <a:spcPct val="100000"/>
                        </a:lnSpc>
                        <a:spcBef>
                          <a:spcPts val="0"/>
                        </a:spcBef>
                        <a:spcAft>
                          <a:spcPts val="0"/>
                        </a:spcAft>
                        <a:buClrTx/>
                        <a:buSzTx/>
                        <a:buFontTx/>
                        <a:buAutoNum type="alphaLcParenR"/>
                        <a:tabLst/>
                        <a:defRPr/>
                      </a:pPr>
                      <a:r>
                        <a:rPr lang="en-US" sz="2000" b="0" baseline="0" dirty="0" smtClean="0">
                          <a:latin typeface="Calibri" pitchFamily="34" charset="0"/>
                          <a:cs typeface="Calibri" pitchFamily="34" charset="0"/>
                        </a:rPr>
                        <a:t>20% if age of vehicle &gt; 12 Years</a:t>
                      </a:r>
                    </a:p>
                    <a:p>
                      <a:pPr marL="58738" indent="0">
                        <a:lnSpc>
                          <a:spcPct val="100000"/>
                        </a:lnSpc>
                      </a:pPr>
                      <a:endParaRPr lang="en-IN" sz="2000" b="0" dirty="0" smtClean="0"/>
                    </a:p>
                    <a:p>
                      <a:pPr marL="58738" indent="0">
                        <a:lnSpc>
                          <a:spcPct val="100000"/>
                        </a:lnSpc>
                      </a:pPr>
                      <a:endParaRPr lang="en-US" sz="2000" b="0" dirty="0" smtClean="0">
                        <a:latin typeface="Calibri" pitchFamily="34" charset="0"/>
                        <a:cs typeface="Calibri" pitchFamily="34" charset="0"/>
                      </a:endParaRPr>
                    </a:p>
                  </a:txBody>
                  <a:tcPr anchor="ctr"/>
                </a:tc>
                <a:extLst>
                  <a:ext uri="{0D108BD9-81ED-4DB2-BD59-A6C34878D82A}">
                    <a16:rowId xmlns:a16="http://schemas.microsoft.com/office/drawing/2014/main" val="10001"/>
                  </a:ext>
                </a:extLst>
              </a:tr>
            </a:tbl>
          </a:graphicData>
        </a:graphic>
      </p:graphicFrame>
      <p:grpSp>
        <p:nvGrpSpPr>
          <p:cNvPr id="7" name="Group 6"/>
          <p:cNvGrpSpPr/>
          <p:nvPr/>
        </p:nvGrpSpPr>
        <p:grpSpPr>
          <a:xfrm>
            <a:off x="4876800" y="734370"/>
            <a:ext cx="3657600" cy="702000"/>
            <a:chOff x="0" y="0"/>
            <a:chExt cx="3657600" cy="702000"/>
          </a:xfrm>
        </p:grpSpPr>
        <p:sp>
          <p:nvSpPr>
            <p:cNvPr id="8" name="Rounded Rectangle 7"/>
            <p:cNvSpPr/>
            <p:nvPr/>
          </p:nvSpPr>
          <p:spPr>
            <a:xfrm>
              <a:off x="0" y="0"/>
              <a:ext cx="3657600" cy="702000"/>
            </a:xfrm>
            <a:prstGeom prst="roundRect">
              <a:avLst/>
            </a:prstGeom>
            <a:solidFill>
              <a:srgbClr val="FFC000"/>
            </a:solidFill>
            <a:ln>
              <a:solidFill>
                <a:schemeClr val="accent4">
                  <a:lumMod val="75000"/>
                </a:schemeClr>
              </a:solidFill>
            </a:ln>
          </p:spPr>
          <p:style>
            <a:lnRef idx="2">
              <a:scrgbClr r="0" g="0" b="0"/>
            </a:lnRef>
            <a:fillRef idx="1">
              <a:scrgbClr r="0" g="0" b="0"/>
            </a:fillRef>
            <a:effectRef idx="0">
              <a:schemeClr val="accent1">
                <a:hueOff val="0"/>
                <a:satOff val="0"/>
                <a:lumOff val="0"/>
                <a:alphaOff val="0"/>
              </a:schemeClr>
            </a:effectRef>
            <a:fontRef idx="minor">
              <a:schemeClr val="lt1"/>
            </a:fontRef>
          </p:style>
        </p:sp>
        <p:sp>
          <p:nvSpPr>
            <p:cNvPr id="10" name="Rounded Rectangle 4"/>
            <p:cNvSpPr txBox="1"/>
            <p:nvPr/>
          </p:nvSpPr>
          <p:spPr>
            <a:xfrm>
              <a:off x="34269" y="34269"/>
              <a:ext cx="3589062" cy="633462"/>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95250" tIns="95250" rIns="95250" bIns="95250" numCol="1" spcCol="1270" anchor="ctr" anchorCtr="0">
              <a:noAutofit/>
            </a:bodyPr>
            <a:lstStyle/>
            <a:p>
              <a:pPr lvl="0" algn="ctr" defTabSz="1111250" rtl="0">
                <a:lnSpc>
                  <a:spcPct val="90000"/>
                </a:lnSpc>
                <a:spcBef>
                  <a:spcPct val="0"/>
                </a:spcBef>
                <a:spcAft>
                  <a:spcPct val="35000"/>
                </a:spcAft>
              </a:pPr>
              <a:r>
                <a:rPr lang="en-GB" sz="2500" b="0" kern="1200" noProof="0" dirty="0" smtClean="0">
                  <a:solidFill>
                    <a:schemeClr val="accent5">
                      <a:lumMod val="75000"/>
                    </a:schemeClr>
                  </a:solidFill>
                </a:rPr>
                <a:t>Motor Add </a:t>
              </a:r>
              <a:r>
                <a:rPr lang="en-GB" sz="2500" b="0" kern="1200" noProof="0" dirty="0" err="1" smtClean="0">
                  <a:solidFill>
                    <a:schemeClr val="accent5">
                      <a:lumMod val="75000"/>
                    </a:schemeClr>
                  </a:solidFill>
                </a:rPr>
                <a:t>Ons</a:t>
              </a:r>
              <a:endParaRPr lang="en-GB" sz="2500" b="0" kern="1200" noProof="0" dirty="0">
                <a:solidFill>
                  <a:schemeClr val="accent5">
                    <a:lumMod val="75000"/>
                  </a:schemeClr>
                </a:solidFill>
              </a:endParaRPr>
            </a:p>
          </p:txBody>
        </p:sp>
      </p:grpSp>
      <p:sp>
        <p:nvSpPr>
          <p:cNvPr id="11" name="Rectangle 1"/>
          <p:cNvSpPr>
            <a:spLocks noChangeArrowheads="1"/>
          </p:cNvSpPr>
          <p:nvPr/>
        </p:nvSpPr>
        <p:spPr bwMode="auto">
          <a:xfrm>
            <a:off x="0" y="6215062"/>
            <a:ext cx="9144000" cy="642938"/>
          </a:xfrm>
          <a:prstGeom prst="rect">
            <a:avLst/>
          </a:prstGeom>
          <a:solidFill>
            <a:srgbClr val="FFC000"/>
          </a:solidFill>
          <a:ln w="9525">
            <a:noFill/>
            <a:round/>
            <a:headEnd/>
            <a:tailEnd/>
          </a:ln>
          <a:effectLst/>
        </p:spPr>
        <p:txBody>
          <a:bodyPr wrap="none" lIns="82954" tIns="41477" rIns="82954" bIns="41477"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IN" sz="1800" i="0" u="none" strike="noStrike" kern="0" normalizeH="0" baseline="0" noProof="0" dirty="0" smtClean="0">
                <a:ln w="0"/>
                <a:effectLst>
                  <a:outerShdw blurRad="38100" dist="19050" dir="2700000" algn="tl" rotWithShape="0">
                    <a:schemeClr val="dk1">
                      <a:alpha val="40000"/>
                    </a:schemeClr>
                  </a:outerShdw>
                </a:effectLst>
                <a:uLnTx/>
                <a:uFillTx/>
                <a:latin typeface="Calibri"/>
                <a:cs typeface="Arial" panose="020B0604020202020204" pitchFamily="34" charset="0"/>
              </a:rPr>
              <a:t>UNITED INDIA INSURANCE COMPANY LIMITED</a:t>
            </a:r>
            <a:endParaRPr kumimoji="0" lang="en-IN" sz="1800" i="0" u="none" strike="noStrike" kern="0" normalizeH="0" baseline="0" noProof="0" dirty="0">
              <a:ln w="0"/>
              <a:effectLst>
                <a:outerShdw blurRad="38100" dist="19050" dir="2700000" algn="tl" rotWithShape="0">
                  <a:schemeClr val="dk1">
                    <a:alpha val="40000"/>
                  </a:schemeClr>
                </a:outerShdw>
              </a:effectLst>
              <a:uLnTx/>
              <a:uFillTx/>
              <a:latin typeface="Calibri"/>
              <a:cs typeface="Arial" panose="020B0604020202020204" pitchFamily="34" charset="0"/>
            </a:endParaRPr>
          </a:p>
        </p:txBody>
      </p:sp>
      <p:pic>
        <p:nvPicPr>
          <p:cNvPr id="1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9850" y="6265862"/>
            <a:ext cx="858838" cy="554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spTree>
    <p:extLst>
      <p:ext uri="{BB962C8B-B14F-4D97-AF65-F5344CB8AC3E}">
        <p14:creationId xmlns:p14="http://schemas.microsoft.com/office/powerpoint/2010/main" val="1339309435"/>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motor.jpg"/>
          <p:cNvPicPr>
            <a:picLocks noChangeAspect="1"/>
          </p:cNvPicPr>
          <p:nvPr/>
        </p:nvPicPr>
        <p:blipFill>
          <a:blip r:embed="rId2" cstate="print">
            <a:duotone>
              <a:schemeClr val="accent1">
                <a:shade val="45000"/>
                <a:satMod val="135000"/>
              </a:schemeClr>
              <a:prstClr val="white"/>
            </a:duotone>
            <a:lum contrast="2000"/>
          </a:blip>
          <a:stretch>
            <a:fillRect/>
          </a:stretch>
        </p:blipFill>
        <p:spPr>
          <a:xfrm>
            <a:off x="457200" y="228600"/>
            <a:ext cx="8229600" cy="1219200"/>
          </a:xfrm>
          <a:prstGeom prst="rect">
            <a:avLst/>
          </a:prstGeom>
          <a:ln>
            <a:solidFill>
              <a:schemeClr val="bg1"/>
            </a:solidFill>
          </a:ln>
          <a:effectLst>
            <a:glow rad="101600">
              <a:schemeClr val="bg2">
                <a:lumMod val="90000"/>
                <a:alpha val="60000"/>
              </a:schemeClr>
            </a:glow>
            <a:reflection blurRad="6350" stA="50000" endA="300" endPos="55000" dir="5400000" sy="-100000" algn="bl" rotWithShape="0"/>
          </a:effectLst>
        </p:spPr>
      </p:pic>
      <p:graphicFrame>
        <p:nvGraphicFramePr>
          <p:cNvPr id="5" name="Table 4"/>
          <p:cNvGraphicFramePr>
            <a:graphicFrameLocks noGrp="1"/>
          </p:cNvGraphicFramePr>
          <p:nvPr>
            <p:extLst>
              <p:ext uri="{D42A27DB-BD31-4B8C-83A1-F6EECF244321}">
                <p14:modId xmlns:p14="http://schemas.microsoft.com/office/powerpoint/2010/main" val="1275504451"/>
              </p:ext>
            </p:extLst>
          </p:nvPr>
        </p:nvGraphicFramePr>
        <p:xfrm>
          <a:off x="452437" y="1486831"/>
          <a:ext cx="8229600" cy="5303520"/>
        </p:xfrm>
        <a:graphic>
          <a:graphicData uri="http://schemas.openxmlformats.org/drawingml/2006/table">
            <a:tbl>
              <a:tblPr firstRow="1" bandRow="1">
                <a:tableStyleId>{5C22544A-7EE6-4342-B048-85BDC9FD1C3A}</a:tableStyleId>
              </a:tblPr>
              <a:tblGrid>
                <a:gridCol w="8229600">
                  <a:extLst>
                    <a:ext uri="{9D8B030D-6E8A-4147-A177-3AD203B41FA5}">
                      <a16:colId xmlns:a16="http://schemas.microsoft.com/office/drawing/2014/main" val="20000"/>
                    </a:ext>
                  </a:extLst>
                </a:gridCol>
              </a:tblGrid>
              <a:tr h="519545">
                <a:tc>
                  <a:txBody>
                    <a:bodyPr/>
                    <a:lstStyle/>
                    <a:p>
                      <a:pPr algn="ctr">
                        <a:lnSpc>
                          <a:spcPct val="150000"/>
                        </a:lnSpc>
                      </a:pPr>
                      <a:r>
                        <a:rPr lang="en-US" sz="2400" b="0" baseline="0" dirty="0" smtClean="0">
                          <a:solidFill>
                            <a:schemeClr val="accent5">
                              <a:lumMod val="75000"/>
                            </a:schemeClr>
                          </a:solidFill>
                          <a:latin typeface="Calibri" pitchFamily="34" charset="0"/>
                          <a:cs typeface="Calibri" pitchFamily="34" charset="0"/>
                        </a:rPr>
                        <a:t>Road Tax &amp; Registration Charges ( RTR ) Contd..</a:t>
                      </a:r>
                      <a:endParaRPr lang="en-US" sz="2400" b="0" dirty="0">
                        <a:solidFill>
                          <a:schemeClr val="accent5">
                            <a:lumMod val="75000"/>
                          </a:schemeClr>
                        </a:solidFill>
                        <a:latin typeface="Calibri" pitchFamily="34" charset="0"/>
                        <a:cs typeface="Calibri" pitchFamily="34" charset="0"/>
                      </a:endParaRPr>
                    </a:p>
                  </a:txBody>
                  <a:tcPr anchor="ctr">
                    <a:solidFill>
                      <a:srgbClr val="FFC000"/>
                    </a:solidFill>
                  </a:tcPr>
                </a:tc>
                <a:extLst>
                  <a:ext uri="{0D108BD9-81ED-4DB2-BD59-A6C34878D82A}">
                    <a16:rowId xmlns:a16="http://schemas.microsoft.com/office/drawing/2014/main" val="10000"/>
                  </a:ext>
                </a:extLst>
              </a:tr>
              <a:tr h="3823855">
                <a:tc>
                  <a:txBody>
                    <a:bodyPr/>
                    <a:lstStyle/>
                    <a:p>
                      <a:pPr marL="58738" marR="0" indent="0" algn="l" defTabSz="914400" rtl="0" eaLnBrk="1" fontAlgn="auto" latinLnBrk="0" hangingPunct="1">
                        <a:lnSpc>
                          <a:spcPct val="100000"/>
                        </a:lnSpc>
                        <a:spcBef>
                          <a:spcPts val="0"/>
                        </a:spcBef>
                        <a:spcAft>
                          <a:spcPts val="0"/>
                        </a:spcAft>
                        <a:buClrTx/>
                        <a:buSzTx/>
                        <a:buFontTx/>
                        <a:buNone/>
                        <a:tabLst/>
                        <a:defRPr/>
                      </a:pPr>
                      <a:r>
                        <a:rPr lang="en-US" sz="2000" b="1" baseline="0" dirty="0" smtClean="0">
                          <a:latin typeface="Calibri" pitchFamily="34" charset="0"/>
                          <a:cs typeface="Calibri" pitchFamily="34" charset="0"/>
                        </a:rPr>
                        <a:t>PREMIUM RATES</a:t>
                      </a:r>
                      <a:r>
                        <a:rPr lang="en-US" sz="2000" b="0" baseline="0" dirty="0" smtClean="0">
                          <a:latin typeface="Calibri" pitchFamily="34" charset="0"/>
                          <a:cs typeface="Calibri" pitchFamily="34" charset="0"/>
                        </a:rPr>
                        <a:t>:</a:t>
                      </a:r>
                    </a:p>
                    <a:p>
                      <a:pPr marL="58738" marR="0" indent="0" algn="l" defTabSz="914400" rtl="0" eaLnBrk="1" fontAlgn="auto" latinLnBrk="0" hangingPunct="1">
                        <a:lnSpc>
                          <a:spcPct val="100000"/>
                        </a:lnSpc>
                        <a:spcBef>
                          <a:spcPts val="0"/>
                        </a:spcBef>
                        <a:spcAft>
                          <a:spcPts val="0"/>
                        </a:spcAft>
                        <a:buClrTx/>
                        <a:buSzTx/>
                        <a:buFontTx/>
                        <a:buNone/>
                        <a:tabLst/>
                        <a:defRPr/>
                      </a:pPr>
                      <a:endParaRPr lang="en-US" sz="2000" b="0" baseline="0" dirty="0" smtClean="0">
                        <a:latin typeface="Calibri" pitchFamily="34" charset="0"/>
                        <a:cs typeface="Calibri" pitchFamily="34" charset="0"/>
                      </a:endParaRPr>
                    </a:p>
                    <a:p>
                      <a:pPr marL="58738" indent="0">
                        <a:lnSpc>
                          <a:spcPct val="100000"/>
                        </a:lnSpc>
                      </a:pPr>
                      <a:r>
                        <a:rPr lang="en-US" sz="2000" b="0" baseline="0" dirty="0" smtClean="0">
                          <a:latin typeface="Calibri" pitchFamily="34" charset="0"/>
                          <a:cs typeface="Calibri" pitchFamily="34" charset="0"/>
                        </a:rPr>
                        <a:t>For Private Car - </a:t>
                      </a:r>
                      <a:r>
                        <a:rPr lang="en-IN" sz="2000" b="0" dirty="0" smtClean="0"/>
                        <a:t>.15 % of IDV</a:t>
                      </a:r>
                      <a:endParaRPr lang="en-US" sz="2000" b="0" dirty="0" smtClean="0"/>
                    </a:p>
                    <a:p>
                      <a:pPr marL="58738" marR="0" indent="0" algn="l" defTabSz="914400" rtl="0" eaLnBrk="1" fontAlgn="auto" latinLnBrk="0" hangingPunct="1">
                        <a:lnSpc>
                          <a:spcPct val="100000"/>
                        </a:lnSpc>
                        <a:spcBef>
                          <a:spcPts val="0"/>
                        </a:spcBef>
                        <a:spcAft>
                          <a:spcPts val="0"/>
                        </a:spcAft>
                        <a:buClrTx/>
                        <a:buSzTx/>
                        <a:buFontTx/>
                        <a:buNone/>
                        <a:tabLst/>
                        <a:defRPr/>
                      </a:pPr>
                      <a:r>
                        <a:rPr lang="en-US" sz="2000" b="0" baseline="0" dirty="0" smtClean="0">
                          <a:latin typeface="Calibri" pitchFamily="34" charset="0"/>
                          <a:cs typeface="Calibri" pitchFamily="34" charset="0"/>
                        </a:rPr>
                        <a:t>For Taxis ( </a:t>
                      </a:r>
                      <a:r>
                        <a:rPr lang="en-US" sz="2000" b="0" baseline="0" dirty="0" err="1" smtClean="0">
                          <a:latin typeface="Calibri" pitchFamily="34" charset="0"/>
                          <a:cs typeface="Calibri" pitchFamily="34" charset="0"/>
                        </a:rPr>
                        <a:t>Upto</a:t>
                      </a:r>
                      <a:r>
                        <a:rPr lang="en-US" sz="2000" b="0" baseline="0" dirty="0" smtClean="0">
                          <a:latin typeface="Calibri" pitchFamily="34" charset="0"/>
                          <a:cs typeface="Calibri" pitchFamily="34" charset="0"/>
                        </a:rPr>
                        <a:t> 6 Passenger only )  - </a:t>
                      </a:r>
                      <a:r>
                        <a:rPr lang="en-IN" sz="2000" b="0" dirty="0" smtClean="0"/>
                        <a:t>.24 % of IDV</a:t>
                      </a:r>
                    </a:p>
                    <a:p>
                      <a:pPr marL="58738" indent="0">
                        <a:lnSpc>
                          <a:spcPct val="100000"/>
                        </a:lnSpc>
                      </a:pPr>
                      <a:endParaRPr lang="en-US" sz="2000" b="0" dirty="0" smtClean="0">
                        <a:latin typeface="Calibri" pitchFamily="34" charset="0"/>
                        <a:cs typeface="Calibri" pitchFamily="34" charset="0"/>
                      </a:endParaRPr>
                    </a:p>
                    <a:p>
                      <a:pPr marL="58738" indent="0">
                        <a:lnSpc>
                          <a:spcPct val="100000"/>
                        </a:lnSpc>
                      </a:pPr>
                      <a:r>
                        <a:rPr lang="en-US" sz="2000" b="1" baseline="0" dirty="0" smtClean="0">
                          <a:latin typeface="Calibri" pitchFamily="34" charset="0"/>
                          <a:cs typeface="Calibri" pitchFamily="34" charset="0"/>
                        </a:rPr>
                        <a:t>EXCLUSIONS :</a:t>
                      </a:r>
                    </a:p>
                    <a:p>
                      <a:pPr marL="58738" indent="0">
                        <a:lnSpc>
                          <a:spcPct val="100000"/>
                        </a:lnSpc>
                      </a:pPr>
                      <a:endParaRPr lang="en-US" sz="2000" b="1" baseline="0" dirty="0" smtClean="0">
                        <a:latin typeface="Calibri" pitchFamily="34" charset="0"/>
                        <a:cs typeface="Calibri" pitchFamily="34" charset="0"/>
                      </a:endParaRPr>
                    </a:p>
                    <a:p>
                      <a:pPr marL="58738" indent="0">
                        <a:lnSpc>
                          <a:spcPct val="100000"/>
                        </a:lnSpc>
                      </a:pPr>
                      <a:r>
                        <a:rPr lang="en-US" sz="2000" b="1" baseline="0" dirty="0" smtClean="0">
                          <a:latin typeface="Calibri" pitchFamily="34" charset="0"/>
                          <a:cs typeface="Calibri" pitchFamily="34" charset="0"/>
                        </a:rPr>
                        <a:t>The company shall not be liable for the following,</a:t>
                      </a:r>
                    </a:p>
                    <a:p>
                      <a:pPr marL="58738" indent="0">
                        <a:lnSpc>
                          <a:spcPct val="100000"/>
                        </a:lnSpc>
                      </a:pPr>
                      <a:endParaRPr lang="en-US" sz="2000" b="1" baseline="0" dirty="0" smtClean="0">
                        <a:latin typeface="Calibri" pitchFamily="34" charset="0"/>
                        <a:cs typeface="Calibri" pitchFamily="34" charset="0"/>
                      </a:endParaRPr>
                    </a:p>
                    <a:p>
                      <a:pPr marL="401638" indent="-342900">
                        <a:lnSpc>
                          <a:spcPct val="100000"/>
                        </a:lnSpc>
                        <a:buFont typeface="Arial" panose="020B0604020202020204" pitchFamily="34" charset="0"/>
                        <a:buChar char="•"/>
                      </a:pPr>
                      <a:r>
                        <a:rPr lang="en-US" sz="2000" b="0" baseline="0" dirty="0" smtClean="0">
                          <a:latin typeface="Calibri" pitchFamily="34" charset="0"/>
                          <a:cs typeface="Calibri" pitchFamily="34" charset="0"/>
                        </a:rPr>
                        <a:t>Deductible mentioned in the Policy. </a:t>
                      </a:r>
                    </a:p>
                    <a:p>
                      <a:pPr marL="401638" indent="-342900">
                        <a:lnSpc>
                          <a:spcPct val="100000"/>
                        </a:lnSpc>
                        <a:buFont typeface="Arial" panose="020B0604020202020204" pitchFamily="34" charset="0"/>
                        <a:buChar char="•"/>
                      </a:pPr>
                      <a:r>
                        <a:rPr lang="en-US" sz="2000" b="0" baseline="0" dirty="0" smtClean="0">
                          <a:latin typeface="Calibri" pitchFamily="34" charset="0"/>
                          <a:cs typeface="Calibri" pitchFamily="34" charset="0"/>
                        </a:rPr>
                        <a:t>Partial Loss/Repair Loss Claims.</a:t>
                      </a:r>
                    </a:p>
                    <a:p>
                      <a:pPr marL="401638" indent="-342900">
                        <a:lnSpc>
                          <a:spcPct val="100000"/>
                        </a:lnSpc>
                        <a:buFont typeface="Arial" panose="020B0604020202020204" pitchFamily="34" charset="0"/>
                        <a:buChar char="•"/>
                      </a:pPr>
                      <a:r>
                        <a:rPr lang="en-US" sz="2000" b="0" baseline="0" dirty="0" smtClean="0">
                          <a:latin typeface="Calibri" pitchFamily="34" charset="0"/>
                          <a:cs typeface="Calibri" pitchFamily="34" charset="0"/>
                        </a:rPr>
                        <a:t>Other Charges – Hypothecation/Number Plate Charge/Parking Fee/State Development Charge/Temporary Registration Charges/Fast Tag Charges.</a:t>
                      </a:r>
                    </a:p>
                    <a:p>
                      <a:pPr marL="401638" indent="-342900">
                        <a:lnSpc>
                          <a:spcPct val="100000"/>
                        </a:lnSpc>
                        <a:buFont typeface="Arial" panose="020B0604020202020204" pitchFamily="34" charset="0"/>
                        <a:buChar char="•"/>
                      </a:pPr>
                      <a:endParaRPr lang="en-US" sz="2000" b="0" baseline="0" dirty="0" smtClean="0">
                        <a:latin typeface="Calibri" pitchFamily="34" charset="0"/>
                        <a:cs typeface="Calibri" pitchFamily="34" charset="0"/>
                      </a:endParaRPr>
                    </a:p>
                    <a:p>
                      <a:pPr marL="58738" indent="0">
                        <a:lnSpc>
                          <a:spcPct val="100000"/>
                        </a:lnSpc>
                      </a:pPr>
                      <a:endParaRPr lang="en-US" sz="2000" b="0" dirty="0" smtClean="0">
                        <a:latin typeface="Calibri" pitchFamily="34" charset="0"/>
                        <a:cs typeface="Calibri" pitchFamily="34" charset="0"/>
                      </a:endParaRPr>
                    </a:p>
                  </a:txBody>
                  <a:tcPr anchor="ctr"/>
                </a:tc>
                <a:extLst>
                  <a:ext uri="{0D108BD9-81ED-4DB2-BD59-A6C34878D82A}">
                    <a16:rowId xmlns:a16="http://schemas.microsoft.com/office/drawing/2014/main" val="10001"/>
                  </a:ext>
                </a:extLst>
              </a:tr>
            </a:tbl>
          </a:graphicData>
        </a:graphic>
      </p:graphicFrame>
      <p:grpSp>
        <p:nvGrpSpPr>
          <p:cNvPr id="7" name="Group 6"/>
          <p:cNvGrpSpPr/>
          <p:nvPr/>
        </p:nvGrpSpPr>
        <p:grpSpPr>
          <a:xfrm>
            <a:off x="4876800" y="734370"/>
            <a:ext cx="3657600" cy="702000"/>
            <a:chOff x="0" y="0"/>
            <a:chExt cx="3657600" cy="702000"/>
          </a:xfrm>
        </p:grpSpPr>
        <p:sp>
          <p:nvSpPr>
            <p:cNvPr id="8" name="Rounded Rectangle 7"/>
            <p:cNvSpPr/>
            <p:nvPr/>
          </p:nvSpPr>
          <p:spPr>
            <a:xfrm>
              <a:off x="0" y="0"/>
              <a:ext cx="3657600" cy="702000"/>
            </a:xfrm>
            <a:prstGeom prst="roundRect">
              <a:avLst/>
            </a:prstGeom>
            <a:solidFill>
              <a:srgbClr val="FFC000"/>
            </a:solidFill>
            <a:ln>
              <a:solidFill>
                <a:schemeClr val="accent4">
                  <a:lumMod val="75000"/>
                </a:schemeClr>
              </a:solidFill>
            </a:ln>
          </p:spPr>
          <p:style>
            <a:lnRef idx="2">
              <a:scrgbClr r="0" g="0" b="0"/>
            </a:lnRef>
            <a:fillRef idx="1">
              <a:scrgbClr r="0" g="0" b="0"/>
            </a:fillRef>
            <a:effectRef idx="0">
              <a:schemeClr val="accent1">
                <a:hueOff val="0"/>
                <a:satOff val="0"/>
                <a:lumOff val="0"/>
                <a:alphaOff val="0"/>
              </a:schemeClr>
            </a:effectRef>
            <a:fontRef idx="minor">
              <a:schemeClr val="lt1"/>
            </a:fontRef>
          </p:style>
        </p:sp>
        <p:sp>
          <p:nvSpPr>
            <p:cNvPr id="10" name="Rounded Rectangle 4"/>
            <p:cNvSpPr txBox="1"/>
            <p:nvPr/>
          </p:nvSpPr>
          <p:spPr>
            <a:xfrm>
              <a:off x="34269" y="34269"/>
              <a:ext cx="3589062" cy="633462"/>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95250" tIns="95250" rIns="95250" bIns="95250" numCol="1" spcCol="1270" anchor="ctr" anchorCtr="0">
              <a:noAutofit/>
            </a:bodyPr>
            <a:lstStyle/>
            <a:p>
              <a:pPr lvl="0" algn="ctr" defTabSz="1111250" rtl="0">
                <a:lnSpc>
                  <a:spcPct val="90000"/>
                </a:lnSpc>
                <a:spcBef>
                  <a:spcPct val="0"/>
                </a:spcBef>
                <a:spcAft>
                  <a:spcPct val="35000"/>
                </a:spcAft>
              </a:pPr>
              <a:r>
                <a:rPr lang="en-GB" sz="2500" b="0" kern="1200" noProof="0" dirty="0" smtClean="0">
                  <a:solidFill>
                    <a:schemeClr val="accent5">
                      <a:lumMod val="75000"/>
                    </a:schemeClr>
                  </a:solidFill>
                </a:rPr>
                <a:t>Motor Add </a:t>
              </a:r>
              <a:r>
                <a:rPr lang="en-GB" sz="2500" b="0" kern="1200" noProof="0" dirty="0" err="1" smtClean="0">
                  <a:solidFill>
                    <a:schemeClr val="accent5">
                      <a:lumMod val="75000"/>
                    </a:schemeClr>
                  </a:solidFill>
                </a:rPr>
                <a:t>Ons</a:t>
              </a:r>
              <a:endParaRPr lang="en-GB" sz="2500" b="0" kern="1200" noProof="0" dirty="0">
                <a:solidFill>
                  <a:schemeClr val="accent5">
                    <a:lumMod val="75000"/>
                  </a:schemeClr>
                </a:solidFill>
              </a:endParaRPr>
            </a:p>
          </p:txBody>
        </p:sp>
      </p:grpSp>
      <p:sp>
        <p:nvSpPr>
          <p:cNvPr id="11" name="Rectangle 1"/>
          <p:cNvSpPr>
            <a:spLocks noChangeArrowheads="1"/>
          </p:cNvSpPr>
          <p:nvPr/>
        </p:nvSpPr>
        <p:spPr bwMode="auto">
          <a:xfrm>
            <a:off x="0" y="6215062"/>
            <a:ext cx="9144000" cy="642938"/>
          </a:xfrm>
          <a:prstGeom prst="rect">
            <a:avLst/>
          </a:prstGeom>
          <a:solidFill>
            <a:srgbClr val="FFC000"/>
          </a:solidFill>
          <a:ln w="9525">
            <a:noFill/>
            <a:round/>
            <a:headEnd/>
            <a:tailEnd/>
          </a:ln>
          <a:effectLst/>
        </p:spPr>
        <p:txBody>
          <a:bodyPr wrap="none" lIns="82954" tIns="41477" rIns="82954" bIns="41477"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IN" sz="1800" i="0" u="none" strike="noStrike" kern="0" normalizeH="0" baseline="0" noProof="0" dirty="0" smtClean="0">
                <a:ln w="0"/>
                <a:effectLst>
                  <a:outerShdw blurRad="38100" dist="19050" dir="2700000" algn="tl" rotWithShape="0">
                    <a:schemeClr val="dk1">
                      <a:alpha val="40000"/>
                    </a:schemeClr>
                  </a:outerShdw>
                </a:effectLst>
                <a:uLnTx/>
                <a:uFillTx/>
                <a:latin typeface="Calibri"/>
                <a:cs typeface="Arial" panose="020B0604020202020204" pitchFamily="34" charset="0"/>
              </a:rPr>
              <a:t>UNITED INDIA INSURANCE COMPANY LIMITED</a:t>
            </a:r>
            <a:endParaRPr kumimoji="0" lang="en-IN" sz="1800" i="0" u="none" strike="noStrike" kern="0" normalizeH="0" baseline="0" noProof="0" dirty="0">
              <a:ln w="0"/>
              <a:effectLst>
                <a:outerShdw blurRad="38100" dist="19050" dir="2700000" algn="tl" rotWithShape="0">
                  <a:schemeClr val="dk1">
                    <a:alpha val="40000"/>
                  </a:schemeClr>
                </a:outerShdw>
              </a:effectLst>
              <a:uLnTx/>
              <a:uFillTx/>
              <a:latin typeface="Calibri"/>
              <a:cs typeface="Arial" panose="020B0604020202020204" pitchFamily="34" charset="0"/>
            </a:endParaRPr>
          </a:p>
        </p:txBody>
      </p:sp>
      <p:pic>
        <p:nvPicPr>
          <p:cNvPr id="1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9850" y="6265862"/>
            <a:ext cx="858838" cy="554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spTree>
    <p:extLst>
      <p:ext uri="{BB962C8B-B14F-4D97-AF65-F5344CB8AC3E}">
        <p14:creationId xmlns:p14="http://schemas.microsoft.com/office/powerpoint/2010/main" val="860047183"/>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69562" y="253223"/>
            <a:ext cx="8229600" cy="1143000"/>
          </a:xfrm>
        </p:spPr>
        <p:txBody>
          <a:bodyPr>
            <a:normAutofit fontScale="90000"/>
          </a:bodyPr>
          <a:lstStyle/>
          <a:p>
            <a:pPr algn="ctr"/>
            <a:r>
              <a:rPr lang="en-IN" dirty="0" smtClean="0"/>
              <a:t>RTI Add On Claims Calculation Examples</a:t>
            </a:r>
            <a:endParaRPr lang="en-IN" dirty="0"/>
          </a:p>
        </p:txBody>
      </p:sp>
      <p:pic>
        <p:nvPicPr>
          <p:cNvPr id="4" name="Content Placeholder 3"/>
          <p:cNvPicPr>
            <a:picLocks noGrp="1" noChangeAspect="1"/>
          </p:cNvPicPr>
          <p:nvPr>
            <p:ph idx="1"/>
          </p:nvPr>
        </p:nvPicPr>
        <p:blipFill>
          <a:blip r:embed="rId2"/>
          <a:stretch>
            <a:fillRect/>
          </a:stretch>
        </p:blipFill>
        <p:spPr>
          <a:xfrm>
            <a:off x="1295400" y="1981200"/>
            <a:ext cx="6423645" cy="3478877"/>
          </a:xfrm>
          <a:prstGeom prst="rect">
            <a:avLst/>
          </a:prstGeom>
        </p:spPr>
      </p:pic>
    </p:spTree>
    <p:extLst>
      <p:ext uri="{BB962C8B-B14F-4D97-AF65-F5344CB8AC3E}">
        <p14:creationId xmlns:p14="http://schemas.microsoft.com/office/powerpoint/2010/main" val="4216257316"/>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IN" dirty="0"/>
              <a:t>RTI Add On Claims Calculation Examples</a:t>
            </a:r>
          </a:p>
        </p:txBody>
      </p:sp>
      <p:pic>
        <p:nvPicPr>
          <p:cNvPr id="4" name="Content Placeholder 3"/>
          <p:cNvPicPr>
            <a:picLocks noGrp="1" noChangeAspect="1"/>
          </p:cNvPicPr>
          <p:nvPr>
            <p:ph idx="1"/>
          </p:nvPr>
        </p:nvPicPr>
        <p:blipFill>
          <a:blip r:embed="rId2"/>
          <a:stretch>
            <a:fillRect/>
          </a:stretch>
        </p:blipFill>
        <p:spPr>
          <a:xfrm>
            <a:off x="1489842" y="2221561"/>
            <a:ext cx="5885565" cy="3332555"/>
          </a:xfrm>
          <a:prstGeom prst="rect">
            <a:avLst/>
          </a:prstGeom>
        </p:spPr>
      </p:pic>
    </p:spTree>
    <p:extLst>
      <p:ext uri="{BB962C8B-B14F-4D97-AF65-F5344CB8AC3E}">
        <p14:creationId xmlns:p14="http://schemas.microsoft.com/office/powerpoint/2010/main" val="1584443579"/>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IN" dirty="0"/>
              <a:t>RTI Add On Claims Calculation Examples</a:t>
            </a:r>
          </a:p>
        </p:txBody>
      </p:sp>
      <p:pic>
        <p:nvPicPr>
          <p:cNvPr id="4" name="Content Placeholder 3"/>
          <p:cNvPicPr>
            <a:picLocks noGrp="1" noChangeAspect="1"/>
          </p:cNvPicPr>
          <p:nvPr>
            <p:ph idx="1"/>
          </p:nvPr>
        </p:nvPicPr>
        <p:blipFill>
          <a:blip r:embed="rId2"/>
          <a:stretch>
            <a:fillRect/>
          </a:stretch>
        </p:blipFill>
        <p:spPr>
          <a:xfrm>
            <a:off x="1582709" y="2275395"/>
            <a:ext cx="6024302" cy="3262603"/>
          </a:xfrm>
          <a:prstGeom prst="rect">
            <a:avLst/>
          </a:prstGeom>
        </p:spPr>
      </p:pic>
    </p:spTree>
    <p:extLst>
      <p:ext uri="{BB962C8B-B14F-4D97-AF65-F5344CB8AC3E}">
        <p14:creationId xmlns:p14="http://schemas.microsoft.com/office/powerpoint/2010/main" val="1059808117"/>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IN" dirty="0"/>
              <a:t>RTI Add On Claims Calculation Examples</a:t>
            </a:r>
          </a:p>
        </p:txBody>
      </p:sp>
      <p:pic>
        <p:nvPicPr>
          <p:cNvPr id="4" name="Content Placeholder 3"/>
          <p:cNvPicPr>
            <a:picLocks noGrp="1" noChangeAspect="1"/>
          </p:cNvPicPr>
          <p:nvPr>
            <p:ph idx="1"/>
          </p:nvPr>
        </p:nvPicPr>
        <p:blipFill>
          <a:blip r:embed="rId2"/>
          <a:stretch>
            <a:fillRect/>
          </a:stretch>
        </p:blipFill>
        <p:spPr>
          <a:xfrm>
            <a:off x="1648136" y="2160270"/>
            <a:ext cx="5893448" cy="3423890"/>
          </a:xfrm>
          <a:prstGeom prst="rect">
            <a:avLst/>
          </a:prstGeom>
        </p:spPr>
      </p:pic>
    </p:spTree>
    <p:extLst>
      <p:ext uri="{BB962C8B-B14F-4D97-AF65-F5344CB8AC3E}">
        <p14:creationId xmlns:p14="http://schemas.microsoft.com/office/powerpoint/2010/main" val="202950616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motor.jpg"/>
          <p:cNvPicPr>
            <a:picLocks noChangeAspect="1"/>
          </p:cNvPicPr>
          <p:nvPr/>
        </p:nvPicPr>
        <p:blipFill>
          <a:blip r:embed="rId2" cstate="print">
            <a:duotone>
              <a:schemeClr val="accent1">
                <a:shade val="45000"/>
                <a:satMod val="135000"/>
              </a:schemeClr>
              <a:prstClr val="white"/>
            </a:duotone>
            <a:lum contrast="2000"/>
          </a:blip>
          <a:stretch>
            <a:fillRect/>
          </a:stretch>
        </p:blipFill>
        <p:spPr>
          <a:xfrm>
            <a:off x="457200" y="228600"/>
            <a:ext cx="8229600" cy="1219200"/>
          </a:xfrm>
          <a:prstGeom prst="rect">
            <a:avLst/>
          </a:prstGeom>
          <a:ln>
            <a:solidFill>
              <a:schemeClr val="bg1"/>
            </a:solidFill>
          </a:ln>
          <a:effectLst>
            <a:glow rad="101600">
              <a:schemeClr val="bg2">
                <a:lumMod val="90000"/>
                <a:alpha val="60000"/>
              </a:schemeClr>
            </a:glow>
            <a:reflection blurRad="6350" stA="50000" endA="300" endPos="55000" dir="5400000" sy="-100000" algn="bl" rotWithShape="0"/>
          </a:effectLst>
        </p:spPr>
      </p:pic>
      <p:graphicFrame>
        <p:nvGraphicFramePr>
          <p:cNvPr id="5" name="Table 4"/>
          <p:cNvGraphicFramePr>
            <a:graphicFrameLocks noGrp="1"/>
          </p:cNvGraphicFramePr>
          <p:nvPr>
            <p:extLst>
              <p:ext uri="{D42A27DB-BD31-4B8C-83A1-F6EECF244321}">
                <p14:modId xmlns:p14="http://schemas.microsoft.com/office/powerpoint/2010/main" val="4186902542"/>
              </p:ext>
            </p:extLst>
          </p:nvPr>
        </p:nvGraphicFramePr>
        <p:xfrm>
          <a:off x="457200" y="1676400"/>
          <a:ext cx="8229600" cy="4463935"/>
        </p:xfrm>
        <a:graphic>
          <a:graphicData uri="http://schemas.openxmlformats.org/drawingml/2006/table">
            <a:tbl>
              <a:tblPr firstRow="1" bandRow="1">
                <a:tableStyleId>{5C22544A-7EE6-4342-B048-85BDC9FD1C3A}</a:tableStyleId>
              </a:tblPr>
              <a:tblGrid>
                <a:gridCol w="8229600">
                  <a:extLst>
                    <a:ext uri="{9D8B030D-6E8A-4147-A177-3AD203B41FA5}">
                      <a16:colId xmlns:a16="http://schemas.microsoft.com/office/drawing/2014/main" val="20000"/>
                    </a:ext>
                  </a:extLst>
                </a:gridCol>
              </a:tblGrid>
              <a:tr h="519545">
                <a:tc>
                  <a:txBody>
                    <a:bodyPr/>
                    <a:lstStyle/>
                    <a:p>
                      <a:pPr algn="ctr">
                        <a:lnSpc>
                          <a:spcPct val="150000"/>
                        </a:lnSpc>
                      </a:pPr>
                      <a:r>
                        <a:rPr lang="en-US" sz="2400" b="0" dirty="0" smtClean="0">
                          <a:solidFill>
                            <a:schemeClr val="accent5">
                              <a:lumMod val="75000"/>
                            </a:schemeClr>
                          </a:solidFill>
                          <a:latin typeface="Calibri" pitchFamily="34" charset="0"/>
                          <a:cs typeface="Calibri" pitchFamily="34" charset="0"/>
                        </a:rPr>
                        <a:t>2.Engine</a:t>
                      </a:r>
                      <a:r>
                        <a:rPr lang="en-US" sz="2400" b="0" baseline="0" dirty="0" smtClean="0">
                          <a:solidFill>
                            <a:schemeClr val="accent5">
                              <a:lumMod val="75000"/>
                            </a:schemeClr>
                          </a:solidFill>
                          <a:latin typeface="Calibri" pitchFamily="34" charset="0"/>
                          <a:cs typeface="Calibri" pitchFamily="34" charset="0"/>
                        </a:rPr>
                        <a:t> and Gearbox Protection – Standard</a:t>
                      </a:r>
                      <a:endParaRPr lang="en-US" sz="2400" b="0" dirty="0">
                        <a:solidFill>
                          <a:schemeClr val="accent5">
                            <a:lumMod val="75000"/>
                          </a:schemeClr>
                        </a:solidFill>
                        <a:latin typeface="Calibri" pitchFamily="34" charset="0"/>
                        <a:cs typeface="Calibri" pitchFamily="34" charset="0"/>
                      </a:endParaRPr>
                    </a:p>
                  </a:txBody>
                  <a:tcPr anchor="ctr">
                    <a:solidFill>
                      <a:srgbClr val="FFC000"/>
                    </a:solidFill>
                  </a:tcPr>
                </a:tc>
                <a:extLst>
                  <a:ext uri="{0D108BD9-81ED-4DB2-BD59-A6C34878D82A}">
                    <a16:rowId xmlns:a16="http://schemas.microsoft.com/office/drawing/2014/main" val="10000"/>
                  </a:ext>
                </a:extLst>
              </a:tr>
              <a:tr h="3823855">
                <a:tc>
                  <a:txBody>
                    <a:bodyPr/>
                    <a:lstStyle/>
                    <a:p>
                      <a:pPr marL="58738" indent="0">
                        <a:lnSpc>
                          <a:spcPct val="100000"/>
                        </a:lnSpc>
                      </a:pPr>
                      <a:r>
                        <a:rPr lang="en-US" sz="2000" b="1" dirty="0" smtClean="0">
                          <a:latin typeface="Calibri" pitchFamily="34" charset="0"/>
                          <a:cs typeface="Calibri" pitchFamily="34" charset="0"/>
                        </a:rPr>
                        <a:t>SCOPE</a:t>
                      </a:r>
                      <a:r>
                        <a:rPr lang="en-US" sz="2000" b="0" dirty="0" smtClean="0">
                          <a:latin typeface="Calibri" pitchFamily="34" charset="0"/>
                          <a:cs typeface="Calibri" pitchFamily="34" charset="0"/>
                        </a:rPr>
                        <a:t> – Two</a:t>
                      </a:r>
                      <a:r>
                        <a:rPr lang="en-US" sz="2000" b="0" baseline="0" dirty="0" smtClean="0">
                          <a:latin typeface="Calibri" pitchFamily="34" charset="0"/>
                          <a:cs typeface="Calibri" pitchFamily="34" charset="0"/>
                        </a:rPr>
                        <a:t> Wheelers and Private Cars up to 5 years of age; PCV not exceeding 18 passengers up to 3 years</a:t>
                      </a:r>
                    </a:p>
                    <a:p>
                      <a:pPr marL="58738" indent="0">
                        <a:lnSpc>
                          <a:spcPct val="100000"/>
                        </a:lnSpc>
                      </a:pPr>
                      <a:endParaRPr lang="en-US" sz="2000" b="0" baseline="0" dirty="0" smtClean="0">
                        <a:latin typeface="Calibri" pitchFamily="34" charset="0"/>
                        <a:cs typeface="Calibri" pitchFamily="34" charset="0"/>
                      </a:endParaRPr>
                    </a:p>
                    <a:p>
                      <a:pPr marL="58738" indent="0">
                        <a:lnSpc>
                          <a:spcPct val="100000"/>
                        </a:lnSpc>
                      </a:pPr>
                      <a:r>
                        <a:rPr lang="en-US" sz="2000" b="0" baseline="0" dirty="0" smtClean="0">
                          <a:latin typeface="Calibri" pitchFamily="34" charset="0"/>
                          <a:cs typeface="Calibri" pitchFamily="34" charset="0"/>
                        </a:rPr>
                        <a:t>*Age – to be calculated from date of registration</a:t>
                      </a:r>
                    </a:p>
                    <a:p>
                      <a:pPr marL="58738" indent="0">
                        <a:lnSpc>
                          <a:spcPct val="100000"/>
                        </a:lnSpc>
                      </a:pPr>
                      <a:endParaRPr lang="en-US" sz="2000" b="0" baseline="0" dirty="0" smtClean="0">
                        <a:latin typeface="Calibri" pitchFamily="34" charset="0"/>
                        <a:cs typeface="Calibri" pitchFamily="34" charset="0"/>
                      </a:endParaRPr>
                    </a:p>
                    <a:p>
                      <a:pPr marL="58738" indent="0">
                        <a:lnSpc>
                          <a:spcPct val="100000"/>
                        </a:lnSpc>
                      </a:pPr>
                      <a:r>
                        <a:rPr lang="en-US" sz="2000" b="1" baseline="0" dirty="0" smtClean="0">
                          <a:latin typeface="Calibri" pitchFamily="34" charset="0"/>
                          <a:cs typeface="Calibri" pitchFamily="34" charset="0"/>
                        </a:rPr>
                        <a:t>RISK COVERED </a:t>
                      </a:r>
                      <a:r>
                        <a:rPr lang="en-US" sz="2000" b="0" baseline="0" dirty="0" smtClean="0">
                          <a:latin typeface="Calibri" pitchFamily="34" charset="0"/>
                          <a:cs typeface="Calibri" pitchFamily="34" charset="0"/>
                        </a:rPr>
                        <a:t>– Covers consequential damages to internal parts of the Engine and/or Gearbox caused due to water ingression(Hydrostatic Lock), leakage of lubricating oil and/or damage to engine and/or gearbox of the IV arising out of leakage of lubricating oil due to External Accidental means.</a:t>
                      </a:r>
                    </a:p>
                  </a:txBody>
                  <a:tcPr anchor="ctr"/>
                </a:tc>
                <a:extLst>
                  <a:ext uri="{0D108BD9-81ED-4DB2-BD59-A6C34878D82A}">
                    <a16:rowId xmlns:a16="http://schemas.microsoft.com/office/drawing/2014/main" val="10001"/>
                  </a:ext>
                </a:extLst>
              </a:tr>
            </a:tbl>
          </a:graphicData>
        </a:graphic>
      </p:graphicFrame>
      <p:grpSp>
        <p:nvGrpSpPr>
          <p:cNvPr id="7" name="Group 6"/>
          <p:cNvGrpSpPr/>
          <p:nvPr/>
        </p:nvGrpSpPr>
        <p:grpSpPr>
          <a:xfrm>
            <a:off x="4876800" y="734370"/>
            <a:ext cx="3657600" cy="702000"/>
            <a:chOff x="0" y="0"/>
            <a:chExt cx="3657600" cy="702000"/>
          </a:xfrm>
        </p:grpSpPr>
        <p:sp>
          <p:nvSpPr>
            <p:cNvPr id="8" name="Rounded Rectangle 7"/>
            <p:cNvSpPr/>
            <p:nvPr/>
          </p:nvSpPr>
          <p:spPr>
            <a:xfrm>
              <a:off x="0" y="0"/>
              <a:ext cx="3657600" cy="702000"/>
            </a:xfrm>
            <a:prstGeom prst="roundRect">
              <a:avLst/>
            </a:prstGeom>
            <a:solidFill>
              <a:srgbClr val="FFC000"/>
            </a:solidFill>
            <a:ln>
              <a:solidFill>
                <a:schemeClr val="accent4">
                  <a:lumMod val="75000"/>
                </a:schemeClr>
              </a:solidFill>
            </a:ln>
          </p:spPr>
          <p:style>
            <a:lnRef idx="2">
              <a:scrgbClr r="0" g="0" b="0"/>
            </a:lnRef>
            <a:fillRef idx="1">
              <a:scrgbClr r="0" g="0" b="0"/>
            </a:fillRef>
            <a:effectRef idx="0">
              <a:schemeClr val="accent1">
                <a:hueOff val="0"/>
                <a:satOff val="0"/>
                <a:lumOff val="0"/>
                <a:alphaOff val="0"/>
              </a:schemeClr>
            </a:effectRef>
            <a:fontRef idx="minor">
              <a:schemeClr val="lt1"/>
            </a:fontRef>
          </p:style>
        </p:sp>
        <p:sp>
          <p:nvSpPr>
            <p:cNvPr id="10" name="Rounded Rectangle 4"/>
            <p:cNvSpPr txBox="1"/>
            <p:nvPr/>
          </p:nvSpPr>
          <p:spPr>
            <a:xfrm>
              <a:off x="34269" y="34269"/>
              <a:ext cx="3589062" cy="633462"/>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95250" tIns="95250" rIns="95250" bIns="95250" numCol="1" spcCol="1270" anchor="ctr" anchorCtr="0">
              <a:noAutofit/>
            </a:bodyPr>
            <a:lstStyle/>
            <a:p>
              <a:pPr lvl="0" algn="ctr" defTabSz="1111250" rtl="0">
                <a:lnSpc>
                  <a:spcPct val="90000"/>
                </a:lnSpc>
                <a:spcBef>
                  <a:spcPct val="0"/>
                </a:spcBef>
                <a:spcAft>
                  <a:spcPct val="35000"/>
                </a:spcAft>
              </a:pPr>
              <a:r>
                <a:rPr lang="en-GB" sz="2500" b="0" kern="1200" noProof="0" dirty="0" smtClean="0">
                  <a:solidFill>
                    <a:schemeClr val="accent5">
                      <a:lumMod val="75000"/>
                    </a:schemeClr>
                  </a:solidFill>
                </a:rPr>
                <a:t>Motor Add </a:t>
              </a:r>
              <a:r>
                <a:rPr lang="en-GB" sz="2500" b="0" kern="1200" noProof="0" dirty="0" err="1" smtClean="0">
                  <a:solidFill>
                    <a:schemeClr val="accent5">
                      <a:lumMod val="75000"/>
                    </a:schemeClr>
                  </a:solidFill>
                </a:rPr>
                <a:t>Ons</a:t>
              </a:r>
              <a:endParaRPr lang="en-GB" sz="2500" b="0" kern="1200" noProof="0" dirty="0">
                <a:solidFill>
                  <a:schemeClr val="accent5">
                    <a:lumMod val="75000"/>
                  </a:schemeClr>
                </a:solidFill>
              </a:endParaRPr>
            </a:p>
          </p:txBody>
        </p:sp>
      </p:grpSp>
      <p:sp>
        <p:nvSpPr>
          <p:cNvPr id="11" name="Rectangle 1"/>
          <p:cNvSpPr>
            <a:spLocks noChangeArrowheads="1"/>
          </p:cNvSpPr>
          <p:nvPr/>
        </p:nvSpPr>
        <p:spPr bwMode="auto">
          <a:xfrm>
            <a:off x="0" y="6215062"/>
            <a:ext cx="9144000" cy="642938"/>
          </a:xfrm>
          <a:prstGeom prst="rect">
            <a:avLst/>
          </a:prstGeom>
          <a:solidFill>
            <a:srgbClr val="FFC000"/>
          </a:solidFill>
          <a:ln w="9525">
            <a:noFill/>
            <a:round/>
            <a:headEnd/>
            <a:tailEnd/>
          </a:ln>
          <a:effectLst/>
        </p:spPr>
        <p:txBody>
          <a:bodyPr wrap="none" lIns="82954" tIns="41477" rIns="82954" bIns="41477"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IN" sz="1800" i="0" u="none" strike="noStrike" kern="0" normalizeH="0" baseline="0" noProof="0" dirty="0" smtClean="0">
                <a:ln w="0"/>
                <a:effectLst>
                  <a:outerShdw blurRad="38100" dist="19050" dir="2700000" algn="tl" rotWithShape="0">
                    <a:schemeClr val="dk1">
                      <a:alpha val="40000"/>
                    </a:schemeClr>
                  </a:outerShdw>
                </a:effectLst>
                <a:uLnTx/>
                <a:uFillTx/>
                <a:latin typeface="Calibri"/>
                <a:cs typeface="Arial" panose="020B0604020202020204" pitchFamily="34" charset="0"/>
              </a:rPr>
              <a:t>UNITED INDIA INSURANCE COMPANY LIMITED</a:t>
            </a:r>
            <a:endParaRPr kumimoji="0" lang="en-IN" sz="1800" i="0" u="none" strike="noStrike" kern="0" normalizeH="0" baseline="0" noProof="0" dirty="0">
              <a:ln w="0"/>
              <a:effectLst>
                <a:outerShdw blurRad="38100" dist="19050" dir="2700000" algn="tl" rotWithShape="0">
                  <a:schemeClr val="dk1">
                    <a:alpha val="40000"/>
                  </a:schemeClr>
                </a:outerShdw>
              </a:effectLst>
              <a:uLnTx/>
              <a:uFillTx/>
              <a:latin typeface="Calibri"/>
              <a:cs typeface="Arial" panose="020B0604020202020204" pitchFamily="34" charset="0"/>
            </a:endParaRPr>
          </a:p>
        </p:txBody>
      </p:sp>
      <p:pic>
        <p:nvPicPr>
          <p:cNvPr id="1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9850" y="6265862"/>
            <a:ext cx="858838" cy="554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spTree>
    <p:extLst>
      <p:ext uri="{BB962C8B-B14F-4D97-AF65-F5344CB8AC3E}">
        <p14:creationId xmlns:p14="http://schemas.microsoft.com/office/powerpoint/2010/main" val="4223684896"/>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IN" dirty="0"/>
              <a:t>RTI Add On Claims Calculation Examples</a:t>
            </a:r>
          </a:p>
        </p:txBody>
      </p:sp>
      <p:pic>
        <p:nvPicPr>
          <p:cNvPr id="5" name="Content Placeholder 4"/>
          <p:cNvPicPr>
            <a:picLocks noGrp="1" noChangeAspect="1"/>
          </p:cNvPicPr>
          <p:nvPr>
            <p:ph idx="1"/>
          </p:nvPr>
        </p:nvPicPr>
        <p:blipFill>
          <a:blip r:embed="rId2"/>
          <a:stretch>
            <a:fillRect/>
          </a:stretch>
        </p:blipFill>
        <p:spPr>
          <a:xfrm>
            <a:off x="1752600" y="1390968"/>
            <a:ext cx="5862252" cy="3405766"/>
          </a:xfrm>
          <a:prstGeom prst="rect">
            <a:avLst/>
          </a:prstGeom>
        </p:spPr>
      </p:pic>
    </p:spTree>
    <p:extLst>
      <p:ext uri="{BB962C8B-B14F-4D97-AF65-F5344CB8AC3E}">
        <p14:creationId xmlns:p14="http://schemas.microsoft.com/office/powerpoint/2010/main" val="2808512684"/>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motor.jpg"/>
          <p:cNvPicPr>
            <a:picLocks noChangeAspect="1"/>
          </p:cNvPicPr>
          <p:nvPr/>
        </p:nvPicPr>
        <p:blipFill>
          <a:blip r:embed="rId2" cstate="print">
            <a:duotone>
              <a:schemeClr val="accent1">
                <a:shade val="45000"/>
                <a:satMod val="135000"/>
              </a:schemeClr>
              <a:prstClr val="white"/>
            </a:duotone>
            <a:lum contrast="2000"/>
          </a:blip>
          <a:stretch>
            <a:fillRect/>
          </a:stretch>
        </p:blipFill>
        <p:spPr>
          <a:xfrm>
            <a:off x="457200" y="228600"/>
            <a:ext cx="8229600" cy="1219200"/>
          </a:xfrm>
          <a:prstGeom prst="rect">
            <a:avLst/>
          </a:prstGeom>
          <a:ln>
            <a:solidFill>
              <a:schemeClr val="bg1"/>
            </a:solidFill>
          </a:ln>
          <a:effectLst>
            <a:glow rad="101600">
              <a:schemeClr val="bg2">
                <a:lumMod val="90000"/>
                <a:alpha val="60000"/>
              </a:schemeClr>
            </a:glow>
            <a:reflection blurRad="6350" stA="50000" endA="300" endPos="55000" dir="5400000" sy="-100000" algn="bl" rotWithShape="0"/>
          </a:effectLst>
        </p:spPr>
      </p:pic>
      <p:grpSp>
        <p:nvGrpSpPr>
          <p:cNvPr id="7" name="Group 6"/>
          <p:cNvGrpSpPr/>
          <p:nvPr/>
        </p:nvGrpSpPr>
        <p:grpSpPr>
          <a:xfrm>
            <a:off x="4876800" y="734370"/>
            <a:ext cx="3657600" cy="702000"/>
            <a:chOff x="0" y="0"/>
            <a:chExt cx="3657600" cy="702000"/>
          </a:xfrm>
        </p:grpSpPr>
        <p:sp>
          <p:nvSpPr>
            <p:cNvPr id="8" name="Rounded Rectangle 7"/>
            <p:cNvSpPr/>
            <p:nvPr/>
          </p:nvSpPr>
          <p:spPr>
            <a:xfrm>
              <a:off x="0" y="0"/>
              <a:ext cx="3657600" cy="702000"/>
            </a:xfrm>
            <a:prstGeom prst="roundRect">
              <a:avLst/>
            </a:prstGeom>
            <a:solidFill>
              <a:srgbClr val="FFC000"/>
            </a:solidFill>
            <a:ln>
              <a:solidFill>
                <a:schemeClr val="accent4">
                  <a:lumMod val="75000"/>
                </a:schemeClr>
              </a:solidFill>
            </a:ln>
          </p:spPr>
          <p:style>
            <a:lnRef idx="2">
              <a:scrgbClr r="0" g="0" b="0"/>
            </a:lnRef>
            <a:fillRef idx="1">
              <a:scrgbClr r="0" g="0" b="0"/>
            </a:fillRef>
            <a:effectRef idx="0">
              <a:schemeClr val="accent1">
                <a:hueOff val="0"/>
                <a:satOff val="0"/>
                <a:lumOff val="0"/>
                <a:alphaOff val="0"/>
              </a:schemeClr>
            </a:effectRef>
            <a:fontRef idx="minor">
              <a:schemeClr val="lt1"/>
            </a:fontRef>
          </p:style>
        </p:sp>
        <p:sp>
          <p:nvSpPr>
            <p:cNvPr id="10" name="Rounded Rectangle 4"/>
            <p:cNvSpPr txBox="1"/>
            <p:nvPr/>
          </p:nvSpPr>
          <p:spPr>
            <a:xfrm>
              <a:off x="34269" y="34269"/>
              <a:ext cx="3589062" cy="633462"/>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95250" tIns="95250" rIns="95250" bIns="95250" numCol="1" spcCol="1270" anchor="ctr" anchorCtr="0">
              <a:noAutofit/>
            </a:bodyPr>
            <a:lstStyle/>
            <a:p>
              <a:pPr lvl="0" algn="ctr" defTabSz="1111250" rtl="0">
                <a:lnSpc>
                  <a:spcPct val="90000"/>
                </a:lnSpc>
                <a:spcBef>
                  <a:spcPct val="0"/>
                </a:spcBef>
                <a:spcAft>
                  <a:spcPct val="35000"/>
                </a:spcAft>
              </a:pPr>
              <a:r>
                <a:rPr lang="en-GB" sz="2500" b="0" kern="1200" noProof="0" dirty="0" smtClean="0">
                  <a:solidFill>
                    <a:schemeClr val="accent5">
                      <a:lumMod val="75000"/>
                    </a:schemeClr>
                  </a:solidFill>
                </a:rPr>
                <a:t>Motor Add </a:t>
              </a:r>
              <a:r>
                <a:rPr lang="en-GB" sz="2500" b="0" kern="1200" noProof="0" dirty="0" err="1" smtClean="0">
                  <a:solidFill>
                    <a:schemeClr val="accent5">
                      <a:lumMod val="75000"/>
                    </a:schemeClr>
                  </a:solidFill>
                </a:rPr>
                <a:t>Ons</a:t>
              </a:r>
              <a:endParaRPr lang="en-GB" sz="2500" b="0" kern="1200" noProof="0" dirty="0">
                <a:solidFill>
                  <a:schemeClr val="accent5">
                    <a:lumMod val="75000"/>
                  </a:schemeClr>
                </a:solidFill>
              </a:endParaRPr>
            </a:p>
          </p:txBody>
        </p:sp>
      </p:grpSp>
      <p:sp>
        <p:nvSpPr>
          <p:cNvPr id="11" name="Rectangle 1"/>
          <p:cNvSpPr>
            <a:spLocks noChangeArrowheads="1"/>
          </p:cNvSpPr>
          <p:nvPr/>
        </p:nvSpPr>
        <p:spPr bwMode="auto">
          <a:xfrm>
            <a:off x="0" y="6215062"/>
            <a:ext cx="9144000" cy="642938"/>
          </a:xfrm>
          <a:prstGeom prst="rect">
            <a:avLst/>
          </a:prstGeom>
          <a:solidFill>
            <a:srgbClr val="FFC000"/>
          </a:solidFill>
          <a:ln w="9525">
            <a:noFill/>
            <a:round/>
            <a:headEnd/>
            <a:tailEnd/>
          </a:ln>
          <a:effectLst/>
        </p:spPr>
        <p:txBody>
          <a:bodyPr wrap="none" lIns="82954" tIns="41477" rIns="82954" bIns="41477"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IN" sz="1800" i="0" u="none" strike="noStrike" kern="0" normalizeH="0" baseline="0" noProof="0" dirty="0" smtClean="0">
                <a:ln w="0"/>
                <a:effectLst>
                  <a:outerShdw blurRad="38100" dist="19050" dir="2700000" algn="tl" rotWithShape="0">
                    <a:schemeClr val="dk1">
                      <a:alpha val="40000"/>
                    </a:schemeClr>
                  </a:outerShdw>
                </a:effectLst>
                <a:uLnTx/>
                <a:uFillTx/>
                <a:latin typeface="Calibri"/>
                <a:cs typeface="Arial" panose="020B0604020202020204" pitchFamily="34" charset="0"/>
              </a:rPr>
              <a:t>UNITED INDIA INSURANCE COMPANY LIMITED</a:t>
            </a:r>
            <a:endParaRPr kumimoji="0" lang="en-IN" sz="1800" i="0" u="none" strike="noStrike" kern="0" normalizeH="0" baseline="0" noProof="0" dirty="0">
              <a:ln w="0"/>
              <a:effectLst>
                <a:outerShdw blurRad="38100" dist="19050" dir="2700000" algn="tl" rotWithShape="0">
                  <a:schemeClr val="dk1">
                    <a:alpha val="40000"/>
                  </a:schemeClr>
                </a:outerShdw>
              </a:effectLst>
              <a:uLnTx/>
              <a:uFillTx/>
              <a:latin typeface="Calibri"/>
              <a:cs typeface="Arial" panose="020B0604020202020204" pitchFamily="34" charset="0"/>
            </a:endParaRPr>
          </a:p>
        </p:txBody>
      </p:sp>
      <p:pic>
        <p:nvPicPr>
          <p:cNvPr id="1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9850" y="6265862"/>
            <a:ext cx="858838" cy="554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sp>
        <p:nvSpPr>
          <p:cNvPr id="2" name="TextBox 1"/>
          <p:cNvSpPr txBox="1"/>
          <p:nvPr/>
        </p:nvSpPr>
        <p:spPr>
          <a:xfrm>
            <a:off x="2971800" y="2971800"/>
            <a:ext cx="6172200" cy="923330"/>
          </a:xfrm>
          <a:prstGeom prst="rect">
            <a:avLst/>
          </a:prstGeom>
          <a:noFill/>
        </p:spPr>
        <p:txBody>
          <a:bodyPr wrap="square" rtlCol="0">
            <a:spAutoFit/>
          </a:bodyPr>
          <a:lstStyle/>
          <a:p>
            <a:r>
              <a:rPr lang="en-IN" sz="5400" b="1" i="1" dirty="0" smtClean="0">
                <a:solidFill>
                  <a:schemeClr val="tx2">
                    <a:lumMod val="60000"/>
                    <a:lumOff val="40000"/>
                  </a:schemeClr>
                </a:solidFill>
              </a:rPr>
              <a:t>THANK YOU</a:t>
            </a:r>
            <a:endParaRPr lang="en-IN" sz="5400" b="1" i="1" dirty="0">
              <a:solidFill>
                <a:schemeClr val="tx2">
                  <a:lumMod val="60000"/>
                  <a:lumOff val="40000"/>
                </a:schemeClr>
              </a:solidFill>
            </a:endParaRPr>
          </a:p>
        </p:txBody>
      </p:sp>
    </p:spTree>
    <p:extLst>
      <p:ext uri="{BB962C8B-B14F-4D97-AF65-F5344CB8AC3E}">
        <p14:creationId xmlns:p14="http://schemas.microsoft.com/office/powerpoint/2010/main" val="289350282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motor.jpg"/>
          <p:cNvPicPr>
            <a:picLocks noChangeAspect="1"/>
          </p:cNvPicPr>
          <p:nvPr/>
        </p:nvPicPr>
        <p:blipFill>
          <a:blip r:embed="rId2" cstate="print">
            <a:duotone>
              <a:schemeClr val="accent1">
                <a:shade val="45000"/>
                <a:satMod val="135000"/>
              </a:schemeClr>
              <a:prstClr val="white"/>
            </a:duotone>
            <a:lum contrast="2000"/>
          </a:blip>
          <a:stretch>
            <a:fillRect/>
          </a:stretch>
        </p:blipFill>
        <p:spPr>
          <a:xfrm>
            <a:off x="457200" y="228600"/>
            <a:ext cx="8229600" cy="1219200"/>
          </a:xfrm>
          <a:prstGeom prst="rect">
            <a:avLst/>
          </a:prstGeom>
          <a:ln>
            <a:solidFill>
              <a:schemeClr val="bg1"/>
            </a:solidFill>
          </a:ln>
          <a:effectLst>
            <a:glow rad="101600">
              <a:schemeClr val="bg2">
                <a:lumMod val="90000"/>
                <a:alpha val="60000"/>
              </a:schemeClr>
            </a:glow>
            <a:reflection blurRad="6350" stA="50000" endA="300" endPos="55000" dir="5400000" sy="-100000" algn="bl" rotWithShape="0"/>
          </a:effectLst>
        </p:spPr>
      </p:pic>
      <p:graphicFrame>
        <p:nvGraphicFramePr>
          <p:cNvPr id="5" name="Table 4"/>
          <p:cNvGraphicFramePr>
            <a:graphicFrameLocks noGrp="1"/>
          </p:cNvGraphicFramePr>
          <p:nvPr>
            <p:extLst>
              <p:ext uri="{D42A27DB-BD31-4B8C-83A1-F6EECF244321}">
                <p14:modId xmlns:p14="http://schemas.microsoft.com/office/powerpoint/2010/main" val="4182860305"/>
              </p:ext>
            </p:extLst>
          </p:nvPr>
        </p:nvGraphicFramePr>
        <p:xfrm>
          <a:off x="457200" y="1676400"/>
          <a:ext cx="8229600" cy="4463935"/>
        </p:xfrm>
        <a:graphic>
          <a:graphicData uri="http://schemas.openxmlformats.org/drawingml/2006/table">
            <a:tbl>
              <a:tblPr firstRow="1" bandRow="1">
                <a:tableStyleId>{5C22544A-7EE6-4342-B048-85BDC9FD1C3A}</a:tableStyleId>
              </a:tblPr>
              <a:tblGrid>
                <a:gridCol w="8229600">
                  <a:extLst>
                    <a:ext uri="{9D8B030D-6E8A-4147-A177-3AD203B41FA5}">
                      <a16:colId xmlns:a16="http://schemas.microsoft.com/office/drawing/2014/main" val="20000"/>
                    </a:ext>
                  </a:extLst>
                </a:gridCol>
              </a:tblGrid>
              <a:tr h="519545">
                <a:tc>
                  <a:txBody>
                    <a:bodyPr/>
                    <a:lstStyle/>
                    <a:p>
                      <a:pPr algn="ctr">
                        <a:lnSpc>
                          <a:spcPct val="150000"/>
                        </a:lnSpc>
                      </a:pPr>
                      <a:r>
                        <a:rPr lang="en-US" sz="2400" b="0" dirty="0" smtClean="0">
                          <a:solidFill>
                            <a:schemeClr val="accent5">
                              <a:lumMod val="75000"/>
                            </a:schemeClr>
                          </a:solidFill>
                          <a:latin typeface="Calibri" pitchFamily="34" charset="0"/>
                          <a:cs typeface="Calibri" pitchFamily="34" charset="0"/>
                        </a:rPr>
                        <a:t>Engine</a:t>
                      </a:r>
                      <a:r>
                        <a:rPr lang="en-US" sz="2400" b="0" baseline="0" dirty="0" smtClean="0">
                          <a:solidFill>
                            <a:schemeClr val="accent5">
                              <a:lumMod val="75000"/>
                            </a:schemeClr>
                          </a:solidFill>
                          <a:latin typeface="Calibri" pitchFamily="34" charset="0"/>
                          <a:cs typeface="Calibri" pitchFamily="34" charset="0"/>
                        </a:rPr>
                        <a:t> and Gearbox Protection – Standard </a:t>
                      </a:r>
                      <a:r>
                        <a:rPr lang="en-US" sz="2400" b="0" baseline="0" dirty="0" err="1" smtClean="0">
                          <a:solidFill>
                            <a:schemeClr val="accent5">
                              <a:lumMod val="75000"/>
                            </a:schemeClr>
                          </a:solidFill>
                          <a:latin typeface="Calibri" pitchFamily="34" charset="0"/>
                          <a:cs typeface="Calibri" pitchFamily="34" charset="0"/>
                        </a:rPr>
                        <a:t>Contd</a:t>
                      </a:r>
                      <a:r>
                        <a:rPr lang="en-US" sz="2400" b="0" baseline="0" dirty="0" smtClean="0">
                          <a:solidFill>
                            <a:schemeClr val="accent5">
                              <a:lumMod val="75000"/>
                            </a:schemeClr>
                          </a:solidFill>
                          <a:latin typeface="Calibri" pitchFamily="34" charset="0"/>
                          <a:cs typeface="Calibri" pitchFamily="34" charset="0"/>
                        </a:rPr>
                        <a:t>…</a:t>
                      </a:r>
                      <a:endParaRPr lang="en-US" sz="2400" b="0" dirty="0">
                        <a:solidFill>
                          <a:schemeClr val="accent5">
                            <a:lumMod val="75000"/>
                          </a:schemeClr>
                        </a:solidFill>
                        <a:latin typeface="Calibri" pitchFamily="34" charset="0"/>
                        <a:cs typeface="Calibri" pitchFamily="34" charset="0"/>
                      </a:endParaRPr>
                    </a:p>
                  </a:txBody>
                  <a:tcPr anchor="ctr">
                    <a:solidFill>
                      <a:srgbClr val="FFC000"/>
                    </a:solidFill>
                  </a:tcPr>
                </a:tc>
                <a:extLst>
                  <a:ext uri="{0D108BD9-81ED-4DB2-BD59-A6C34878D82A}">
                    <a16:rowId xmlns:a16="http://schemas.microsoft.com/office/drawing/2014/main" val="10000"/>
                  </a:ext>
                </a:extLst>
              </a:tr>
              <a:tr h="3823855">
                <a:tc>
                  <a:txBody>
                    <a:bodyPr/>
                    <a:lstStyle/>
                    <a:p>
                      <a:pPr marL="58738" indent="0">
                        <a:lnSpc>
                          <a:spcPct val="100000"/>
                        </a:lnSpc>
                      </a:pPr>
                      <a:r>
                        <a:rPr lang="en-US" sz="2000" b="1" dirty="0" smtClean="0">
                          <a:latin typeface="Calibri" pitchFamily="34" charset="0"/>
                          <a:cs typeface="Calibri" pitchFamily="34" charset="0"/>
                        </a:rPr>
                        <a:t>DEPRECIATION</a:t>
                      </a:r>
                      <a:r>
                        <a:rPr lang="en-US" sz="2000" b="0" baseline="0" dirty="0" smtClean="0">
                          <a:latin typeface="Calibri" pitchFamily="34" charset="0"/>
                          <a:cs typeface="Calibri" pitchFamily="34" charset="0"/>
                        </a:rPr>
                        <a:t> – Ranges from 20% to 50%</a:t>
                      </a:r>
                    </a:p>
                    <a:p>
                      <a:pPr marL="58738" indent="0">
                        <a:lnSpc>
                          <a:spcPct val="100000"/>
                        </a:lnSpc>
                      </a:pPr>
                      <a:endParaRPr lang="en-US" sz="2000" b="0" baseline="0" dirty="0" smtClean="0">
                        <a:latin typeface="Calibri" pitchFamily="34" charset="0"/>
                        <a:cs typeface="Calibri" pitchFamily="34" charset="0"/>
                      </a:endParaRPr>
                    </a:p>
                    <a:p>
                      <a:pPr marL="58738" indent="0">
                        <a:lnSpc>
                          <a:spcPct val="100000"/>
                        </a:lnSpc>
                      </a:pPr>
                      <a:r>
                        <a:rPr lang="en-US" sz="2000" b="1" baseline="0" dirty="0" smtClean="0">
                          <a:latin typeface="Calibri" pitchFamily="34" charset="0"/>
                          <a:cs typeface="Calibri" pitchFamily="34" charset="0"/>
                        </a:rPr>
                        <a:t>DEDUCTIBLES</a:t>
                      </a:r>
                      <a:r>
                        <a:rPr lang="en-US" sz="2000" b="0" baseline="0" dirty="0" smtClean="0">
                          <a:latin typeface="Calibri" pitchFamily="34" charset="0"/>
                          <a:cs typeface="Calibri" pitchFamily="34" charset="0"/>
                        </a:rPr>
                        <a:t> – 0.5% of IDV or 3000/5000/7500 which ever is less</a:t>
                      </a:r>
                    </a:p>
                    <a:p>
                      <a:pPr marL="58738" indent="0">
                        <a:lnSpc>
                          <a:spcPct val="100000"/>
                        </a:lnSpc>
                      </a:pPr>
                      <a:endParaRPr lang="en-US" sz="2000" b="0" baseline="0" dirty="0" smtClean="0">
                        <a:latin typeface="Calibri" pitchFamily="34" charset="0"/>
                        <a:cs typeface="Calibri" pitchFamily="34" charset="0"/>
                      </a:endParaRPr>
                    </a:p>
                    <a:p>
                      <a:pPr marL="58738" indent="0">
                        <a:lnSpc>
                          <a:spcPct val="100000"/>
                        </a:lnSpc>
                      </a:pPr>
                      <a:r>
                        <a:rPr lang="en-US" sz="2000" b="1" baseline="0" dirty="0" smtClean="0">
                          <a:latin typeface="Calibri" pitchFamily="34" charset="0"/>
                          <a:cs typeface="Calibri" pitchFamily="34" charset="0"/>
                        </a:rPr>
                        <a:t>EXCLUSIONS </a:t>
                      </a:r>
                      <a:r>
                        <a:rPr lang="en-US" sz="2000" b="0" baseline="0" dirty="0" smtClean="0">
                          <a:latin typeface="Calibri" pitchFamily="34" charset="0"/>
                          <a:cs typeface="Calibri" pitchFamily="34" charset="0"/>
                        </a:rPr>
                        <a:t>– </a:t>
                      </a:r>
                    </a:p>
                    <a:p>
                      <a:pPr marL="58738" indent="0">
                        <a:lnSpc>
                          <a:spcPct val="100000"/>
                        </a:lnSpc>
                      </a:pPr>
                      <a:endParaRPr lang="en-US" sz="2000" b="0" baseline="0" dirty="0" smtClean="0">
                        <a:latin typeface="Calibri" pitchFamily="34" charset="0"/>
                        <a:cs typeface="Calibri" pitchFamily="34" charset="0"/>
                      </a:endParaRPr>
                    </a:p>
                    <a:p>
                      <a:pPr marL="401638" indent="-342900">
                        <a:lnSpc>
                          <a:spcPct val="100000"/>
                        </a:lnSpc>
                        <a:buFont typeface="Arial" panose="020B0604020202020204" pitchFamily="34" charset="0"/>
                        <a:buChar char="•"/>
                      </a:pPr>
                      <a:r>
                        <a:rPr lang="en-US" sz="2000" b="0" baseline="0" dirty="0" smtClean="0">
                          <a:latin typeface="Calibri" pitchFamily="34" charset="0"/>
                          <a:cs typeface="Calibri" pitchFamily="34" charset="0"/>
                        </a:rPr>
                        <a:t>If loss covered under any manufacturer’s warranty or recall campaign or under any other such packages</a:t>
                      </a:r>
                    </a:p>
                    <a:p>
                      <a:pPr marL="401638" indent="-342900">
                        <a:lnSpc>
                          <a:spcPct val="100000"/>
                        </a:lnSpc>
                        <a:buFont typeface="Arial" panose="020B0604020202020204" pitchFamily="34" charset="0"/>
                        <a:buChar char="•"/>
                      </a:pPr>
                      <a:r>
                        <a:rPr lang="en-US" sz="2000" b="0" baseline="0" dirty="0" smtClean="0">
                          <a:latin typeface="Calibri" pitchFamily="34" charset="0"/>
                          <a:cs typeface="Calibri" pitchFamily="34" charset="0"/>
                        </a:rPr>
                        <a:t>Corrosion caused due to delay in intimation to Insurer or due to delay in retrieval of the Insured Vehicle unless arising from genuine hardship.</a:t>
                      </a:r>
                    </a:p>
                    <a:p>
                      <a:pPr marL="401638" indent="-342900">
                        <a:lnSpc>
                          <a:spcPct val="100000"/>
                        </a:lnSpc>
                        <a:buFont typeface="Arial" panose="020B0604020202020204" pitchFamily="34" charset="0"/>
                        <a:buChar char="•"/>
                      </a:pPr>
                      <a:r>
                        <a:rPr lang="en-US" sz="2000" b="0" baseline="0" dirty="0" smtClean="0">
                          <a:latin typeface="Calibri" pitchFamily="34" charset="0"/>
                          <a:cs typeface="Calibri" pitchFamily="34" charset="0"/>
                        </a:rPr>
                        <a:t>Cost of consumables</a:t>
                      </a:r>
                      <a:endParaRPr lang="en-US" sz="2000" b="0" dirty="0" smtClean="0">
                        <a:latin typeface="Calibri" pitchFamily="34" charset="0"/>
                        <a:cs typeface="Calibri" pitchFamily="34" charset="0"/>
                      </a:endParaRPr>
                    </a:p>
                  </a:txBody>
                  <a:tcPr anchor="ctr"/>
                </a:tc>
                <a:extLst>
                  <a:ext uri="{0D108BD9-81ED-4DB2-BD59-A6C34878D82A}">
                    <a16:rowId xmlns:a16="http://schemas.microsoft.com/office/drawing/2014/main" val="10001"/>
                  </a:ext>
                </a:extLst>
              </a:tr>
            </a:tbl>
          </a:graphicData>
        </a:graphic>
      </p:graphicFrame>
      <p:grpSp>
        <p:nvGrpSpPr>
          <p:cNvPr id="7" name="Group 6"/>
          <p:cNvGrpSpPr/>
          <p:nvPr/>
        </p:nvGrpSpPr>
        <p:grpSpPr>
          <a:xfrm>
            <a:off x="4876800" y="734370"/>
            <a:ext cx="3657600" cy="702000"/>
            <a:chOff x="0" y="0"/>
            <a:chExt cx="3657600" cy="702000"/>
          </a:xfrm>
        </p:grpSpPr>
        <p:sp>
          <p:nvSpPr>
            <p:cNvPr id="8" name="Rounded Rectangle 7"/>
            <p:cNvSpPr/>
            <p:nvPr/>
          </p:nvSpPr>
          <p:spPr>
            <a:xfrm>
              <a:off x="0" y="0"/>
              <a:ext cx="3657600" cy="702000"/>
            </a:xfrm>
            <a:prstGeom prst="roundRect">
              <a:avLst/>
            </a:prstGeom>
            <a:solidFill>
              <a:srgbClr val="FFC000"/>
            </a:solidFill>
            <a:ln>
              <a:solidFill>
                <a:schemeClr val="accent4">
                  <a:lumMod val="75000"/>
                </a:schemeClr>
              </a:solidFill>
            </a:ln>
          </p:spPr>
          <p:style>
            <a:lnRef idx="2">
              <a:scrgbClr r="0" g="0" b="0"/>
            </a:lnRef>
            <a:fillRef idx="1">
              <a:scrgbClr r="0" g="0" b="0"/>
            </a:fillRef>
            <a:effectRef idx="0">
              <a:schemeClr val="accent1">
                <a:hueOff val="0"/>
                <a:satOff val="0"/>
                <a:lumOff val="0"/>
                <a:alphaOff val="0"/>
              </a:schemeClr>
            </a:effectRef>
            <a:fontRef idx="minor">
              <a:schemeClr val="lt1"/>
            </a:fontRef>
          </p:style>
        </p:sp>
        <p:sp>
          <p:nvSpPr>
            <p:cNvPr id="10" name="Rounded Rectangle 4"/>
            <p:cNvSpPr txBox="1"/>
            <p:nvPr/>
          </p:nvSpPr>
          <p:spPr>
            <a:xfrm>
              <a:off x="34269" y="34269"/>
              <a:ext cx="3589062" cy="633462"/>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95250" tIns="95250" rIns="95250" bIns="95250" numCol="1" spcCol="1270" anchor="ctr" anchorCtr="0">
              <a:noAutofit/>
            </a:bodyPr>
            <a:lstStyle/>
            <a:p>
              <a:pPr lvl="0" algn="ctr" defTabSz="1111250" rtl="0">
                <a:lnSpc>
                  <a:spcPct val="90000"/>
                </a:lnSpc>
                <a:spcBef>
                  <a:spcPct val="0"/>
                </a:spcBef>
                <a:spcAft>
                  <a:spcPct val="35000"/>
                </a:spcAft>
              </a:pPr>
              <a:r>
                <a:rPr lang="en-GB" sz="2500" b="0" kern="1200" noProof="0" dirty="0" smtClean="0">
                  <a:solidFill>
                    <a:schemeClr val="accent5">
                      <a:lumMod val="75000"/>
                    </a:schemeClr>
                  </a:solidFill>
                </a:rPr>
                <a:t>Motor Add </a:t>
              </a:r>
              <a:r>
                <a:rPr lang="en-GB" sz="2500" b="0" kern="1200" noProof="0" dirty="0" err="1" smtClean="0">
                  <a:solidFill>
                    <a:schemeClr val="accent5">
                      <a:lumMod val="75000"/>
                    </a:schemeClr>
                  </a:solidFill>
                </a:rPr>
                <a:t>Ons</a:t>
              </a:r>
              <a:endParaRPr lang="en-GB" sz="2500" b="0" kern="1200" noProof="0" dirty="0">
                <a:solidFill>
                  <a:schemeClr val="accent5">
                    <a:lumMod val="75000"/>
                  </a:schemeClr>
                </a:solidFill>
              </a:endParaRPr>
            </a:p>
          </p:txBody>
        </p:sp>
      </p:grpSp>
      <p:sp>
        <p:nvSpPr>
          <p:cNvPr id="11" name="Rectangle 1"/>
          <p:cNvSpPr>
            <a:spLocks noChangeArrowheads="1"/>
          </p:cNvSpPr>
          <p:nvPr/>
        </p:nvSpPr>
        <p:spPr bwMode="auto">
          <a:xfrm>
            <a:off x="0" y="6215062"/>
            <a:ext cx="9144000" cy="642938"/>
          </a:xfrm>
          <a:prstGeom prst="rect">
            <a:avLst/>
          </a:prstGeom>
          <a:solidFill>
            <a:srgbClr val="FFC000"/>
          </a:solidFill>
          <a:ln w="9525">
            <a:noFill/>
            <a:round/>
            <a:headEnd/>
            <a:tailEnd/>
          </a:ln>
          <a:effectLst/>
        </p:spPr>
        <p:txBody>
          <a:bodyPr wrap="none" lIns="82954" tIns="41477" rIns="82954" bIns="41477"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IN" sz="1800" i="0" u="none" strike="noStrike" kern="0" normalizeH="0" baseline="0" noProof="0" dirty="0" smtClean="0">
                <a:ln w="0"/>
                <a:effectLst>
                  <a:outerShdw blurRad="38100" dist="19050" dir="2700000" algn="tl" rotWithShape="0">
                    <a:schemeClr val="dk1">
                      <a:alpha val="40000"/>
                    </a:schemeClr>
                  </a:outerShdw>
                </a:effectLst>
                <a:uLnTx/>
                <a:uFillTx/>
                <a:latin typeface="Calibri"/>
                <a:cs typeface="Arial" panose="020B0604020202020204" pitchFamily="34" charset="0"/>
              </a:rPr>
              <a:t>UNITED INDIA INSURANCE COMPANY LIMITED</a:t>
            </a:r>
            <a:endParaRPr kumimoji="0" lang="en-IN" sz="1800" i="0" u="none" strike="noStrike" kern="0" normalizeH="0" baseline="0" noProof="0" dirty="0">
              <a:ln w="0"/>
              <a:effectLst>
                <a:outerShdw blurRad="38100" dist="19050" dir="2700000" algn="tl" rotWithShape="0">
                  <a:schemeClr val="dk1">
                    <a:alpha val="40000"/>
                  </a:schemeClr>
                </a:outerShdw>
              </a:effectLst>
              <a:uLnTx/>
              <a:uFillTx/>
              <a:latin typeface="Calibri"/>
              <a:cs typeface="Arial" panose="020B0604020202020204" pitchFamily="34" charset="0"/>
            </a:endParaRPr>
          </a:p>
        </p:txBody>
      </p:sp>
      <p:pic>
        <p:nvPicPr>
          <p:cNvPr id="1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9850" y="6265862"/>
            <a:ext cx="858838" cy="554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spTree>
    <p:extLst>
      <p:ext uri="{BB962C8B-B14F-4D97-AF65-F5344CB8AC3E}">
        <p14:creationId xmlns:p14="http://schemas.microsoft.com/office/powerpoint/2010/main" val="247015005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motor.jpg"/>
          <p:cNvPicPr>
            <a:picLocks noChangeAspect="1"/>
          </p:cNvPicPr>
          <p:nvPr/>
        </p:nvPicPr>
        <p:blipFill>
          <a:blip r:embed="rId2" cstate="print">
            <a:duotone>
              <a:schemeClr val="accent1">
                <a:shade val="45000"/>
                <a:satMod val="135000"/>
              </a:schemeClr>
              <a:prstClr val="white"/>
            </a:duotone>
            <a:lum contrast="2000"/>
          </a:blip>
          <a:stretch>
            <a:fillRect/>
          </a:stretch>
        </p:blipFill>
        <p:spPr>
          <a:xfrm>
            <a:off x="457200" y="228600"/>
            <a:ext cx="8229600" cy="1219200"/>
          </a:xfrm>
          <a:prstGeom prst="rect">
            <a:avLst/>
          </a:prstGeom>
          <a:ln>
            <a:solidFill>
              <a:schemeClr val="bg1"/>
            </a:solidFill>
          </a:ln>
          <a:effectLst>
            <a:glow rad="101600">
              <a:schemeClr val="bg2">
                <a:lumMod val="90000"/>
                <a:alpha val="60000"/>
              </a:schemeClr>
            </a:glow>
            <a:reflection blurRad="6350" stA="50000" endA="300" endPos="55000" dir="5400000" sy="-100000" algn="bl" rotWithShape="0"/>
          </a:effectLst>
        </p:spPr>
      </p:pic>
      <p:graphicFrame>
        <p:nvGraphicFramePr>
          <p:cNvPr id="5" name="Table 4"/>
          <p:cNvGraphicFramePr>
            <a:graphicFrameLocks noGrp="1"/>
          </p:cNvGraphicFramePr>
          <p:nvPr>
            <p:extLst>
              <p:ext uri="{D42A27DB-BD31-4B8C-83A1-F6EECF244321}">
                <p14:modId xmlns:p14="http://schemas.microsoft.com/office/powerpoint/2010/main" val="2169563048"/>
              </p:ext>
            </p:extLst>
          </p:nvPr>
        </p:nvGraphicFramePr>
        <p:xfrm>
          <a:off x="457200" y="1676400"/>
          <a:ext cx="8229600" cy="4463935"/>
        </p:xfrm>
        <a:graphic>
          <a:graphicData uri="http://schemas.openxmlformats.org/drawingml/2006/table">
            <a:tbl>
              <a:tblPr firstRow="1" bandRow="1">
                <a:tableStyleId>{5C22544A-7EE6-4342-B048-85BDC9FD1C3A}</a:tableStyleId>
              </a:tblPr>
              <a:tblGrid>
                <a:gridCol w="8229600">
                  <a:extLst>
                    <a:ext uri="{9D8B030D-6E8A-4147-A177-3AD203B41FA5}">
                      <a16:colId xmlns:a16="http://schemas.microsoft.com/office/drawing/2014/main" val="20000"/>
                    </a:ext>
                  </a:extLst>
                </a:gridCol>
              </a:tblGrid>
              <a:tr h="519545">
                <a:tc>
                  <a:txBody>
                    <a:bodyPr/>
                    <a:lstStyle/>
                    <a:p>
                      <a:pPr algn="ctr">
                        <a:lnSpc>
                          <a:spcPct val="150000"/>
                        </a:lnSpc>
                      </a:pPr>
                      <a:r>
                        <a:rPr lang="en-US" sz="2400" b="0" dirty="0" smtClean="0">
                          <a:solidFill>
                            <a:schemeClr val="accent5">
                              <a:lumMod val="75000"/>
                            </a:schemeClr>
                          </a:solidFill>
                          <a:latin typeface="Calibri" pitchFamily="34" charset="0"/>
                          <a:cs typeface="Calibri" pitchFamily="34" charset="0"/>
                        </a:rPr>
                        <a:t>Engine</a:t>
                      </a:r>
                      <a:r>
                        <a:rPr lang="en-US" sz="2400" b="0" baseline="0" dirty="0" smtClean="0">
                          <a:solidFill>
                            <a:schemeClr val="accent5">
                              <a:lumMod val="75000"/>
                            </a:schemeClr>
                          </a:solidFill>
                          <a:latin typeface="Calibri" pitchFamily="34" charset="0"/>
                          <a:cs typeface="Calibri" pitchFamily="34" charset="0"/>
                        </a:rPr>
                        <a:t> and Gearbox Protection - Platinum</a:t>
                      </a:r>
                      <a:endParaRPr lang="en-US" sz="2400" b="0" dirty="0">
                        <a:solidFill>
                          <a:schemeClr val="accent5">
                            <a:lumMod val="75000"/>
                          </a:schemeClr>
                        </a:solidFill>
                        <a:latin typeface="Calibri" pitchFamily="34" charset="0"/>
                        <a:cs typeface="Calibri" pitchFamily="34" charset="0"/>
                      </a:endParaRPr>
                    </a:p>
                  </a:txBody>
                  <a:tcPr anchor="ctr">
                    <a:solidFill>
                      <a:srgbClr val="FFC000"/>
                    </a:solidFill>
                  </a:tcPr>
                </a:tc>
                <a:extLst>
                  <a:ext uri="{0D108BD9-81ED-4DB2-BD59-A6C34878D82A}">
                    <a16:rowId xmlns:a16="http://schemas.microsoft.com/office/drawing/2014/main" val="10000"/>
                  </a:ext>
                </a:extLst>
              </a:tr>
              <a:tr h="3823855">
                <a:tc>
                  <a:txBody>
                    <a:bodyPr/>
                    <a:lstStyle/>
                    <a:p>
                      <a:pPr marL="58738" indent="0">
                        <a:lnSpc>
                          <a:spcPct val="100000"/>
                        </a:lnSpc>
                      </a:pPr>
                      <a:r>
                        <a:rPr lang="en-US" sz="2000" b="1" dirty="0" smtClean="0">
                          <a:latin typeface="Calibri" pitchFamily="34" charset="0"/>
                          <a:cs typeface="Calibri" pitchFamily="34" charset="0"/>
                        </a:rPr>
                        <a:t>SCOPE</a:t>
                      </a:r>
                      <a:r>
                        <a:rPr lang="en-US" sz="2000" b="0" dirty="0" smtClean="0">
                          <a:latin typeface="Calibri" pitchFamily="34" charset="0"/>
                          <a:cs typeface="Calibri" pitchFamily="34" charset="0"/>
                        </a:rPr>
                        <a:t> – Two</a:t>
                      </a:r>
                      <a:r>
                        <a:rPr lang="en-US" sz="2000" b="0" baseline="0" dirty="0" smtClean="0">
                          <a:latin typeface="Calibri" pitchFamily="34" charset="0"/>
                          <a:cs typeface="Calibri" pitchFamily="34" charset="0"/>
                        </a:rPr>
                        <a:t> Wheelers and Private Cars up to 5 years of age; PCV not exceeding 18 passengers up to 3 years</a:t>
                      </a:r>
                    </a:p>
                    <a:p>
                      <a:pPr marL="58738" indent="0">
                        <a:lnSpc>
                          <a:spcPct val="100000"/>
                        </a:lnSpc>
                      </a:pPr>
                      <a:endParaRPr lang="en-US" sz="2000" b="0" baseline="0" dirty="0" smtClean="0">
                        <a:latin typeface="Calibri" pitchFamily="34" charset="0"/>
                        <a:cs typeface="Calibri" pitchFamily="34" charset="0"/>
                      </a:endParaRPr>
                    </a:p>
                    <a:p>
                      <a:pPr marL="58738" indent="0">
                        <a:lnSpc>
                          <a:spcPct val="100000"/>
                        </a:lnSpc>
                      </a:pPr>
                      <a:r>
                        <a:rPr lang="en-US" sz="2000" b="0" baseline="0" dirty="0" smtClean="0">
                          <a:latin typeface="Calibri" pitchFamily="34" charset="0"/>
                          <a:cs typeface="Calibri" pitchFamily="34" charset="0"/>
                        </a:rPr>
                        <a:t>*Age – to be calculated from date of registration</a:t>
                      </a:r>
                    </a:p>
                    <a:p>
                      <a:pPr marL="58738" indent="0">
                        <a:lnSpc>
                          <a:spcPct val="100000"/>
                        </a:lnSpc>
                      </a:pPr>
                      <a:endParaRPr lang="en-US" sz="2000" b="0" baseline="0" dirty="0" smtClean="0">
                        <a:latin typeface="Calibri" pitchFamily="34" charset="0"/>
                        <a:cs typeface="Calibri" pitchFamily="34" charset="0"/>
                      </a:endParaRPr>
                    </a:p>
                    <a:p>
                      <a:pPr marL="58738" indent="0">
                        <a:lnSpc>
                          <a:spcPct val="100000"/>
                        </a:lnSpc>
                      </a:pPr>
                      <a:r>
                        <a:rPr lang="en-US" sz="2000" b="1" baseline="0" dirty="0" smtClean="0">
                          <a:latin typeface="Calibri" pitchFamily="34" charset="0"/>
                          <a:cs typeface="Calibri" pitchFamily="34" charset="0"/>
                        </a:rPr>
                        <a:t>RISK COVERED </a:t>
                      </a:r>
                      <a:r>
                        <a:rPr lang="en-US" sz="2000" b="0" baseline="0" dirty="0" smtClean="0">
                          <a:latin typeface="Calibri" pitchFamily="34" charset="0"/>
                          <a:cs typeface="Calibri" pitchFamily="34" charset="0"/>
                        </a:rPr>
                        <a:t>– Covers consequential damages to internal parts of the Engine and/or Gearbox caused due to water ingression(Hydrostatic Lock), leakage of lubricating oil and/or damage to engine and/or gearbox of the IV arising out of leakage of lubricating oil due to External Accidental means.</a:t>
                      </a:r>
                    </a:p>
                    <a:p>
                      <a:pPr marL="58738" indent="0">
                        <a:lnSpc>
                          <a:spcPct val="200000"/>
                        </a:lnSpc>
                      </a:pPr>
                      <a:endParaRPr lang="en-US" sz="2000" b="0" dirty="0" smtClean="0">
                        <a:latin typeface="Calibri" pitchFamily="34" charset="0"/>
                        <a:cs typeface="Calibri" pitchFamily="34" charset="0"/>
                      </a:endParaRPr>
                    </a:p>
                  </a:txBody>
                  <a:tcPr anchor="ctr"/>
                </a:tc>
                <a:extLst>
                  <a:ext uri="{0D108BD9-81ED-4DB2-BD59-A6C34878D82A}">
                    <a16:rowId xmlns:a16="http://schemas.microsoft.com/office/drawing/2014/main" val="10001"/>
                  </a:ext>
                </a:extLst>
              </a:tr>
            </a:tbl>
          </a:graphicData>
        </a:graphic>
      </p:graphicFrame>
      <p:grpSp>
        <p:nvGrpSpPr>
          <p:cNvPr id="7" name="Group 6"/>
          <p:cNvGrpSpPr/>
          <p:nvPr/>
        </p:nvGrpSpPr>
        <p:grpSpPr>
          <a:xfrm>
            <a:off x="4876800" y="734370"/>
            <a:ext cx="3657600" cy="702000"/>
            <a:chOff x="0" y="0"/>
            <a:chExt cx="3657600" cy="702000"/>
          </a:xfrm>
        </p:grpSpPr>
        <p:sp>
          <p:nvSpPr>
            <p:cNvPr id="8" name="Rounded Rectangle 7"/>
            <p:cNvSpPr/>
            <p:nvPr/>
          </p:nvSpPr>
          <p:spPr>
            <a:xfrm>
              <a:off x="0" y="0"/>
              <a:ext cx="3657600" cy="702000"/>
            </a:xfrm>
            <a:prstGeom prst="roundRect">
              <a:avLst/>
            </a:prstGeom>
            <a:solidFill>
              <a:srgbClr val="FFC000"/>
            </a:solidFill>
            <a:ln>
              <a:solidFill>
                <a:schemeClr val="accent4">
                  <a:lumMod val="75000"/>
                </a:schemeClr>
              </a:solidFill>
            </a:ln>
          </p:spPr>
          <p:style>
            <a:lnRef idx="2">
              <a:scrgbClr r="0" g="0" b="0"/>
            </a:lnRef>
            <a:fillRef idx="1">
              <a:scrgbClr r="0" g="0" b="0"/>
            </a:fillRef>
            <a:effectRef idx="0">
              <a:schemeClr val="accent1">
                <a:hueOff val="0"/>
                <a:satOff val="0"/>
                <a:lumOff val="0"/>
                <a:alphaOff val="0"/>
              </a:schemeClr>
            </a:effectRef>
            <a:fontRef idx="minor">
              <a:schemeClr val="lt1"/>
            </a:fontRef>
          </p:style>
        </p:sp>
        <p:sp>
          <p:nvSpPr>
            <p:cNvPr id="10" name="Rounded Rectangle 4"/>
            <p:cNvSpPr txBox="1"/>
            <p:nvPr/>
          </p:nvSpPr>
          <p:spPr>
            <a:xfrm>
              <a:off x="34269" y="34269"/>
              <a:ext cx="3589062" cy="633462"/>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95250" tIns="95250" rIns="95250" bIns="95250" numCol="1" spcCol="1270" anchor="ctr" anchorCtr="0">
              <a:noAutofit/>
            </a:bodyPr>
            <a:lstStyle/>
            <a:p>
              <a:pPr lvl="0" algn="ctr" defTabSz="1111250" rtl="0">
                <a:lnSpc>
                  <a:spcPct val="90000"/>
                </a:lnSpc>
                <a:spcBef>
                  <a:spcPct val="0"/>
                </a:spcBef>
                <a:spcAft>
                  <a:spcPct val="35000"/>
                </a:spcAft>
              </a:pPr>
              <a:r>
                <a:rPr lang="en-GB" sz="2500" b="0" kern="1200" noProof="0" dirty="0" smtClean="0">
                  <a:solidFill>
                    <a:schemeClr val="accent5">
                      <a:lumMod val="75000"/>
                    </a:schemeClr>
                  </a:solidFill>
                </a:rPr>
                <a:t>Motor Add </a:t>
              </a:r>
              <a:r>
                <a:rPr lang="en-GB" sz="2500" b="0" kern="1200" noProof="0" dirty="0" err="1" smtClean="0">
                  <a:solidFill>
                    <a:schemeClr val="accent5">
                      <a:lumMod val="75000"/>
                    </a:schemeClr>
                  </a:solidFill>
                </a:rPr>
                <a:t>Ons</a:t>
              </a:r>
              <a:endParaRPr lang="en-GB" sz="2500" b="0" kern="1200" noProof="0" dirty="0">
                <a:solidFill>
                  <a:schemeClr val="accent5">
                    <a:lumMod val="75000"/>
                  </a:schemeClr>
                </a:solidFill>
              </a:endParaRPr>
            </a:p>
          </p:txBody>
        </p:sp>
      </p:grpSp>
      <p:sp>
        <p:nvSpPr>
          <p:cNvPr id="11" name="Rectangle 1"/>
          <p:cNvSpPr>
            <a:spLocks noChangeArrowheads="1"/>
          </p:cNvSpPr>
          <p:nvPr/>
        </p:nvSpPr>
        <p:spPr bwMode="auto">
          <a:xfrm>
            <a:off x="0" y="6215062"/>
            <a:ext cx="9144000" cy="642938"/>
          </a:xfrm>
          <a:prstGeom prst="rect">
            <a:avLst/>
          </a:prstGeom>
          <a:solidFill>
            <a:srgbClr val="FFC000"/>
          </a:solidFill>
          <a:ln w="9525">
            <a:noFill/>
            <a:round/>
            <a:headEnd/>
            <a:tailEnd/>
          </a:ln>
          <a:effectLst/>
        </p:spPr>
        <p:txBody>
          <a:bodyPr wrap="none" lIns="82954" tIns="41477" rIns="82954" bIns="41477"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IN" sz="1800" i="0" u="none" strike="noStrike" kern="0" normalizeH="0" baseline="0" noProof="0" dirty="0" smtClean="0">
                <a:ln w="0"/>
                <a:effectLst>
                  <a:outerShdw blurRad="38100" dist="19050" dir="2700000" algn="tl" rotWithShape="0">
                    <a:schemeClr val="dk1">
                      <a:alpha val="40000"/>
                    </a:schemeClr>
                  </a:outerShdw>
                </a:effectLst>
                <a:uLnTx/>
                <a:uFillTx/>
                <a:latin typeface="Calibri"/>
                <a:cs typeface="Arial" panose="020B0604020202020204" pitchFamily="34" charset="0"/>
              </a:rPr>
              <a:t>UNITED INDIA INSURANCE COMPANY LIMITED</a:t>
            </a:r>
            <a:endParaRPr kumimoji="0" lang="en-IN" sz="1800" i="0" u="none" strike="noStrike" kern="0" normalizeH="0" baseline="0" noProof="0" dirty="0">
              <a:ln w="0"/>
              <a:effectLst>
                <a:outerShdw blurRad="38100" dist="19050" dir="2700000" algn="tl" rotWithShape="0">
                  <a:schemeClr val="dk1">
                    <a:alpha val="40000"/>
                  </a:schemeClr>
                </a:outerShdw>
              </a:effectLst>
              <a:uLnTx/>
              <a:uFillTx/>
              <a:latin typeface="Calibri"/>
              <a:cs typeface="Arial" panose="020B0604020202020204" pitchFamily="34" charset="0"/>
            </a:endParaRPr>
          </a:p>
        </p:txBody>
      </p:sp>
      <p:pic>
        <p:nvPicPr>
          <p:cNvPr id="1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9850" y="6265862"/>
            <a:ext cx="858838" cy="554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spTree>
    <p:extLst>
      <p:ext uri="{BB962C8B-B14F-4D97-AF65-F5344CB8AC3E}">
        <p14:creationId xmlns:p14="http://schemas.microsoft.com/office/powerpoint/2010/main" val="94025102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motor.jpg"/>
          <p:cNvPicPr>
            <a:picLocks noChangeAspect="1"/>
          </p:cNvPicPr>
          <p:nvPr/>
        </p:nvPicPr>
        <p:blipFill>
          <a:blip r:embed="rId2" cstate="print">
            <a:duotone>
              <a:schemeClr val="accent1">
                <a:shade val="45000"/>
                <a:satMod val="135000"/>
              </a:schemeClr>
              <a:prstClr val="white"/>
            </a:duotone>
            <a:lum contrast="2000"/>
          </a:blip>
          <a:stretch>
            <a:fillRect/>
          </a:stretch>
        </p:blipFill>
        <p:spPr>
          <a:xfrm>
            <a:off x="457200" y="228600"/>
            <a:ext cx="8229600" cy="1219200"/>
          </a:xfrm>
          <a:prstGeom prst="rect">
            <a:avLst/>
          </a:prstGeom>
          <a:ln>
            <a:solidFill>
              <a:schemeClr val="bg1"/>
            </a:solidFill>
          </a:ln>
          <a:effectLst>
            <a:glow rad="101600">
              <a:schemeClr val="bg2">
                <a:lumMod val="90000"/>
                <a:alpha val="60000"/>
              </a:schemeClr>
            </a:glow>
            <a:reflection blurRad="6350" stA="50000" endA="300" endPos="55000" dir="5400000" sy="-100000" algn="bl" rotWithShape="0"/>
          </a:effectLst>
        </p:spPr>
      </p:pic>
      <p:graphicFrame>
        <p:nvGraphicFramePr>
          <p:cNvPr id="5" name="Table 4"/>
          <p:cNvGraphicFramePr>
            <a:graphicFrameLocks noGrp="1"/>
          </p:cNvGraphicFramePr>
          <p:nvPr>
            <p:extLst>
              <p:ext uri="{D42A27DB-BD31-4B8C-83A1-F6EECF244321}">
                <p14:modId xmlns:p14="http://schemas.microsoft.com/office/powerpoint/2010/main" val="1511406120"/>
              </p:ext>
            </p:extLst>
          </p:nvPr>
        </p:nvGraphicFramePr>
        <p:xfrm>
          <a:off x="457200" y="1676400"/>
          <a:ext cx="8229600" cy="4463935"/>
        </p:xfrm>
        <a:graphic>
          <a:graphicData uri="http://schemas.openxmlformats.org/drawingml/2006/table">
            <a:tbl>
              <a:tblPr firstRow="1" bandRow="1">
                <a:tableStyleId>{5C22544A-7EE6-4342-B048-85BDC9FD1C3A}</a:tableStyleId>
              </a:tblPr>
              <a:tblGrid>
                <a:gridCol w="8229600">
                  <a:extLst>
                    <a:ext uri="{9D8B030D-6E8A-4147-A177-3AD203B41FA5}">
                      <a16:colId xmlns:a16="http://schemas.microsoft.com/office/drawing/2014/main" val="20000"/>
                    </a:ext>
                  </a:extLst>
                </a:gridCol>
              </a:tblGrid>
              <a:tr h="519545">
                <a:tc>
                  <a:txBody>
                    <a:bodyPr/>
                    <a:lstStyle/>
                    <a:p>
                      <a:pPr algn="ctr">
                        <a:lnSpc>
                          <a:spcPct val="150000"/>
                        </a:lnSpc>
                      </a:pPr>
                      <a:r>
                        <a:rPr lang="en-US" sz="2400" b="0" dirty="0" smtClean="0">
                          <a:solidFill>
                            <a:schemeClr val="accent5">
                              <a:lumMod val="75000"/>
                            </a:schemeClr>
                          </a:solidFill>
                          <a:latin typeface="Calibri" pitchFamily="34" charset="0"/>
                          <a:cs typeface="Calibri" pitchFamily="34" charset="0"/>
                        </a:rPr>
                        <a:t>Engine</a:t>
                      </a:r>
                      <a:r>
                        <a:rPr lang="en-US" sz="2400" b="0" baseline="0" dirty="0" smtClean="0">
                          <a:solidFill>
                            <a:schemeClr val="accent5">
                              <a:lumMod val="75000"/>
                            </a:schemeClr>
                          </a:solidFill>
                          <a:latin typeface="Calibri" pitchFamily="34" charset="0"/>
                          <a:cs typeface="Calibri" pitchFamily="34" charset="0"/>
                        </a:rPr>
                        <a:t> and Gearbox Protection – Platinum </a:t>
                      </a:r>
                      <a:r>
                        <a:rPr lang="en-US" sz="2400" b="0" baseline="0" dirty="0" err="1" smtClean="0">
                          <a:solidFill>
                            <a:schemeClr val="accent5">
                              <a:lumMod val="75000"/>
                            </a:schemeClr>
                          </a:solidFill>
                          <a:latin typeface="Calibri" pitchFamily="34" charset="0"/>
                          <a:cs typeface="Calibri" pitchFamily="34" charset="0"/>
                        </a:rPr>
                        <a:t>Contd</a:t>
                      </a:r>
                      <a:r>
                        <a:rPr lang="en-US" sz="2400" b="0" baseline="0" dirty="0" smtClean="0">
                          <a:solidFill>
                            <a:schemeClr val="accent5">
                              <a:lumMod val="75000"/>
                            </a:schemeClr>
                          </a:solidFill>
                          <a:latin typeface="Calibri" pitchFamily="34" charset="0"/>
                          <a:cs typeface="Calibri" pitchFamily="34" charset="0"/>
                        </a:rPr>
                        <a:t>…</a:t>
                      </a:r>
                      <a:endParaRPr lang="en-US" sz="2400" b="0" dirty="0">
                        <a:solidFill>
                          <a:schemeClr val="accent5">
                            <a:lumMod val="75000"/>
                          </a:schemeClr>
                        </a:solidFill>
                        <a:latin typeface="Calibri" pitchFamily="34" charset="0"/>
                        <a:cs typeface="Calibri" pitchFamily="34" charset="0"/>
                      </a:endParaRPr>
                    </a:p>
                  </a:txBody>
                  <a:tcPr anchor="ctr">
                    <a:solidFill>
                      <a:srgbClr val="FFC000"/>
                    </a:solidFill>
                  </a:tcPr>
                </a:tc>
                <a:extLst>
                  <a:ext uri="{0D108BD9-81ED-4DB2-BD59-A6C34878D82A}">
                    <a16:rowId xmlns:a16="http://schemas.microsoft.com/office/drawing/2014/main" val="10000"/>
                  </a:ext>
                </a:extLst>
              </a:tr>
              <a:tr h="3823855">
                <a:tc>
                  <a:txBody>
                    <a:bodyPr/>
                    <a:lstStyle/>
                    <a:p>
                      <a:pPr marL="58738" indent="0">
                        <a:lnSpc>
                          <a:spcPct val="100000"/>
                        </a:lnSpc>
                      </a:pPr>
                      <a:r>
                        <a:rPr lang="en-US" sz="2000" b="1" dirty="0" smtClean="0">
                          <a:latin typeface="Calibri" pitchFamily="34" charset="0"/>
                          <a:cs typeface="Calibri" pitchFamily="34" charset="0"/>
                        </a:rPr>
                        <a:t>DEPRECIATION</a:t>
                      </a:r>
                      <a:r>
                        <a:rPr lang="en-US" sz="2000" b="0" baseline="0" dirty="0" smtClean="0">
                          <a:latin typeface="Calibri" pitchFamily="34" charset="0"/>
                          <a:cs typeface="Calibri" pitchFamily="34" charset="0"/>
                        </a:rPr>
                        <a:t> – Nil</a:t>
                      </a:r>
                    </a:p>
                    <a:p>
                      <a:pPr marL="58738" indent="0">
                        <a:lnSpc>
                          <a:spcPct val="100000"/>
                        </a:lnSpc>
                      </a:pPr>
                      <a:endParaRPr lang="en-US" sz="2000" b="0" baseline="0" dirty="0" smtClean="0">
                        <a:latin typeface="Calibri" pitchFamily="34" charset="0"/>
                        <a:cs typeface="Calibri" pitchFamily="34" charset="0"/>
                      </a:endParaRPr>
                    </a:p>
                    <a:p>
                      <a:pPr marL="58738" indent="0">
                        <a:lnSpc>
                          <a:spcPct val="100000"/>
                        </a:lnSpc>
                      </a:pPr>
                      <a:r>
                        <a:rPr lang="en-US" sz="2000" b="1" baseline="0" dirty="0" smtClean="0">
                          <a:latin typeface="Calibri" pitchFamily="34" charset="0"/>
                          <a:cs typeface="Calibri" pitchFamily="34" charset="0"/>
                        </a:rPr>
                        <a:t>DEDUCTIBLES</a:t>
                      </a:r>
                      <a:r>
                        <a:rPr lang="en-US" sz="2000" b="0" baseline="0" dirty="0" smtClean="0">
                          <a:latin typeface="Calibri" pitchFamily="34" charset="0"/>
                          <a:cs typeface="Calibri" pitchFamily="34" charset="0"/>
                        </a:rPr>
                        <a:t> – Nil</a:t>
                      </a:r>
                    </a:p>
                    <a:p>
                      <a:pPr marL="58738" indent="0">
                        <a:lnSpc>
                          <a:spcPct val="100000"/>
                        </a:lnSpc>
                      </a:pPr>
                      <a:endParaRPr lang="en-US" sz="2000" b="0" baseline="0" dirty="0" smtClean="0">
                        <a:latin typeface="Calibri" pitchFamily="34" charset="0"/>
                        <a:cs typeface="Calibri" pitchFamily="34" charset="0"/>
                      </a:endParaRPr>
                    </a:p>
                    <a:p>
                      <a:pPr marL="58738" indent="0">
                        <a:lnSpc>
                          <a:spcPct val="100000"/>
                        </a:lnSpc>
                      </a:pPr>
                      <a:r>
                        <a:rPr lang="en-US" sz="2000" b="1" baseline="0" dirty="0" smtClean="0">
                          <a:latin typeface="Calibri" pitchFamily="34" charset="0"/>
                          <a:cs typeface="Calibri" pitchFamily="34" charset="0"/>
                        </a:rPr>
                        <a:t>EXCLUSIONS</a:t>
                      </a:r>
                      <a:r>
                        <a:rPr lang="en-US" sz="2000" b="0" baseline="0" dirty="0" smtClean="0">
                          <a:latin typeface="Calibri" pitchFamily="34" charset="0"/>
                          <a:cs typeface="Calibri" pitchFamily="34" charset="0"/>
                        </a:rPr>
                        <a:t> – </a:t>
                      </a:r>
                    </a:p>
                    <a:p>
                      <a:pPr marL="58738" indent="0">
                        <a:lnSpc>
                          <a:spcPct val="100000"/>
                        </a:lnSpc>
                      </a:pPr>
                      <a:endParaRPr lang="en-US" sz="2000" b="0" baseline="0" dirty="0" smtClean="0">
                        <a:latin typeface="Calibri" pitchFamily="34" charset="0"/>
                        <a:cs typeface="Calibri" pitchFamily="34" charset="0"/>
                      </a:endParaRPr>
                    </a:p>
                    <a:p>
                      <a:pPr marL="401638" indent="-342900">
                        <a:lnSpc>
                          <a:spcPct val="100000"/>
                        </a:lnSpc>
                        <a:buFont typeface="Arial" panose="020B0604020202020204" pitchFamily="34" charset="0"/>
                        <a:buChar char="•"/>
                      </a:pPr>
                      <a:r>
                        <a:rPr lang="en-US" sz="2000" b="0" baseline="0" dirty="0" smtClean="0">
                          <a:latin typeface="Calibri" pitchFamily="34" charset="0"/>
                          <a:cs typeface="Calibri" pitchFamily="34" charset="0"/>
                        </a:rPr>
                        <a:t>If loss covered under any manufacturer’s warranty or recall campaign or under any other such packages</a:t>
                      </a:r>
                    </a:p>
                    <a:p>
                      <a:pPr marL="401638" indent="-342900">
                        <a:lnSpc>
                          <a:spcPct val="100000"/>
                        </a:lnSpc>
                        <a:buFont typeface="Arial" panose="020B0604020202020204" pitchFamily="34" charset="0"/>
                        <a:buChar char="•"/>
                      </a:pPr>
                      <a:r>
                        <a:rPr lang="en-US" sz="2000" b="0" baseline="0" dirty="0" smtClean="0">
                          <a:latin typeface="Calibri" pitchFamily="34" charset="0"/>
                          <a:cs typeface="Calibri" pitchFamily="34" charset="0"/>
                        </a:rPr>
                        <a:t>Corrosion caused due to delay in intimation to Insurer or due to delay in retrieval of the Insured Vehicle unless arising from genuine hardship.</a:t>
                      </a:r>
                    </a:p>
                    <a:p>
                      <a:pPr marL="401638" indent="-342900">
                        <a:lnSpc>
                          <a:spcPct val="100000"/>
                        </a:lnSpc>
                        <a:buFont typeface="Arial" panose="020B0604020202020204" pitchFamily="34" charset="0"/>
                        <a:buChar char="•"/>
                      </a:pPr>
                      <a:r>
                        <a:rPr lang="en-US" sz="2000" b="0" baseline="0" dirty="0" smtClean="0">
                          <a:latin typeface="Calibri" pitchFamily="34" charset="0"/>
                          <a:cs typeface="Calibri" pitchFamily="34" charset="0"/>
                        </a:rPr>
                        <a:t>Cost of consumables</a:t>
                      </a:r>
                      <a:endParaRPr lang="en-US" sz="2000" b="0" dirty="0" smtClean="0">
                        <a:latin typeface="Calibri" pitchFamily="34" charset="0"/>
                        <a:cs typeface="Calibri" pitchFamily="34" charset="0"/>
                      </a:endParaRPr>
                    </a:p>
                  </a:txBody>
                  <a:tcPr anchor="ctr"/>
                </a:tc>
                <a:extLst>
                  <a:ext uri="{0D108BD9-81ED-4DB2-BD59-A6C34878D82A}">
                    <a16:rowId xmlns:a16="http://schemas.microsoft.com/office/drawing/2014/main" val="10001"/>
                  </a:ext>
                </a:extLst>
              </a:tr>
            </a:tbl>
          </a:graphicData>
        </a:graphic>
      </p:graphicFrame>
      <p:grpSp>
        <p:nvGrpSpPr>
          <p:cNvPr id="7" name="Group 6"/>
          <p:cNvGrpSpPr/>
          <p:nvPr/>
        </p:nvGrpSpPr>
        <p:grpSpPr>
          <a:xfrm>
            <a:off x="4876800" y="734370"/>
            <a:ext cx="3657600" cy="702000"/>
            <a:chOff x="0" y="0"/>
            <a:chExt cx="3657600" cy="702000"/>
          </a:xfrm>
        </p:grpSpPr>
        <p:sp>
          <p:nvSpPr>
            <p:cNvPr id="8" name="Rounded Rectangle 7"/>
            <p:cNvSpPr/>
            <p:nvPr/>
          </p:nvSpPr>
          <p:spPr>
            <a:xfrm>
              <a:off x="0" y="0"/>
              <a:ext cx="3657600" cy="702000"/>
            </a:xfrm>
            <a:prstGeom prst="roundRect">
              <a:avLst/>
            </a:prstGeom>
            <a:solidFill>
              <a:srgbClr val="FFC000"/>
            </a:solidFill>
            <a:ln>
              <a:solidFill>
                <a:schemeClr val="accent4">
                  <a:lumMod val="75000"/>
                </a:schemeClr>
              </a:solidFill>
            </a:ln>
          </p:spPr>
          <p:style>
            <a:lnRef idx="2">
              <a:scrgbClr r="0" g="0" b="0"/>
            </a:lnRef>
            <a:fillRef idx="1">
              <a:scrgbClr r="0" g="0" b="0"/>
            </a:fillRef>
            <a:effectRef idx="0">
              <a:schemeClr val="accent1">
                <a:hueOff val="0"/>
                <a:satOff val="0"/>
                <a:lumOff val="0"/>
                <a:alphaOff val="0"/>
              </a:schemeClr>
            </a:effectRef>
            <a:fontRef idx="minor">
              <a:schemeClr val="lt1"/>
            </a:fontRef>
          </p:style>
        </p:sp>
        <p:sp>
          <p:nvSpPr>
            <p:cNvPr id="10" name="Rounded Rectangle 4"/>
            <p:cNvSpPr txBox="1"/>
            <p:nvPr/>
          </p:nvSpPr>
          <p:spPr>
            <a:xfrm>
              <a:off x="34269" y="34269"/>
              <a:ext cx="3589062" cy="633462"/>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95250" tIns="95250" rIns="95250" bIns="95250" numCol="1" spcCol="1270" anchor="ctr" anchorCtr="0">
              <a:noAutofit/>
            </a:bodyPr>
            <a:lstStyle/>
            <a:p>
              <a:pPr lvl="0" algn="ctr" defTabSz="1111250" rtl="0">
                <a:lnSpc>
                  <a:spcPct val="90000"/>
                </a:lnSpc>
                <a:spcBef>
                  <a:spcPct val="0"/>
                </a:spcBef>
                <a:spcAft>
                  <a:spcPct val="35000"/>
                </a:spcAft>
              </a:pPr>
              <a:r>
                <a:rPr lang="en-GB" sz="2500" b="0" kern="1200" noProof="0" dirty="0" smtClean="0">
                  <a:solidFill>
                    <a:schemeClr val="accent5">
                      <a:lumMod val="75000"/>
                    </a:schemeClr>
                  </a:solidFill>
                </a:rPr>
                <a:t>Motor Add </a:t>
              </a:r>
              <a:r>
                <a:rPr lang="en-GB" sz="2500" b="0" kern="1200" noProof="0" dirty="0" err="1" smtClean="0">
                  <a:solidFill>
                    <a:schemeClr val="accent5">
                      <a:lumMod val="75000"/>
                    </a:schemeClr>
                  </a:solidFill>
                </a:rPr>
                <a:t>Ons</a:t>
              </a:r>
              <a:endParaRPr lang="en-GB" sz="2500" b="0" kern="1200" noProof="0" dirty="0">
                <a:solidFill>
                  <a:schemeClr val="accent5">
                    <a:lumMod val="75000"/>
                  </a:schemeClr>
                </a:solidFill>
              </a:endParaRPr>
            </a:p>
          </p:txBody>
        </p:sp>
      </p:grpSp>
      <p:sp>
        <p:nvSpPr>
          <p:cNvPr id="11" name="Rectangle 1"/>
          <p:cNvSpPr>
            <a:spLocks noChangeArrowheads="1"/>
          </p:cNvSpPr>
          <p:nvPr/>
        </p:nvSpPr>
        <p:spPr bwMode="auto">
          <a:xfrm>
            <a:off x="0" y="6215062"/>
            <a:ext cx="9144000" cy="642938"/>
          </a:xfrm>
          <a:prstGeom prst="rect">
            <a:avLst/>
          </a:prstGeom>
          <a:solidFill>
            <a:srgbClr val="FFC000"/>
          </a:solidFill>
          <a:ln w="9525">
            <a:noFill/>
            <a:round/>
            <a:headEnd/>
            <a:tailEnd/>
          </a:ln>
          <a:effectLst/>
        </p:spPr>
        <p:txBody>
          <a:bodyPr wrap="none" lIns="82954" tIns="41477" rIns="82954" bIns="41477"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IN" sz="1800" i="0" u="none" strike="noStrike" kern="0" normalizeH="0" baseline="0" noProof="0" dirty="0" smtClean="0">
                <a:ln w="0"/>
                <a:effectLst>
                  <a:outerShdw blurRad="38100" dist="19050" dir="2700000" algn="tl" rotWithShape="0">
                    <a:schemeClr val="dk1">
                      <a:alpha val="40000"/>
                    </a:schemeClr>
                  </a:outerShdw>
                </a:effectLst>
                <a:uLnTx/>
                <a:uFillTx/>
                <a:latin typeface="Calibri"/>
                <a:cs typeface="Arial" panose="020B0604020202020204" pitchFamily="34" charset="0"/>
              </a:rPr>
              <a:t>UNITED INDIA INSURANCE COMPANY LIMITED</a:t>
            </a:r>
            <a:endParaRPr kumimoji="0" lang="en-IN" sz="1800" i="0" u="none" strike="noStrike" kern="0" normalizeH="0" baseline="0" noProof="0" dirty="0">
              <a:ln w="0"/>
              <a:effectLst>
                <a:outerShdw blurRad="38100" dist="19050" dir="2700000" algn="tl" rotWithShape="0">
                  <a:schemeClr val="dk1">
                    <a:alpha val="40000"/>
                  </a:schemeClr>
                </a:outerShdw>
              </a:effectLst>
              <a:uLnTx/>
              <a:uFillTx/>
              <a:latin typeface="Calibri"/>
              <a:cs typeface="Arial" panose="020B0604020202020204" pitchFamily="34" charset="0"/>
            </a:endParaRPr>
          </a:p>
        </p:txBody>
      </p:sp>
      <p:pic>
        <p:nvPicPr>
          <p:cNvPr id="1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9850" y="6265862"/>
            <a:ext cx="858838" cy="554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spTree>
    <p:extLst>
      <p:ext uri="{BB962C8B-B14F-4D97-AF65-F5344CB8AC3E}">
        <p14:creationId xmlns:p14="http://schemas.microsoft.com/office/powerpoint/2010/main" val="226114984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motor.jpg"/>
          <p:cNvPicPr>
            <a:picLocks noChangeAspect="1"/>
          </p:cNvPicPr>
          <p:nvPr/>
        </p:nvPicPr>
        <p:blipFill>
          <a:blip r:embed="rId3" cstate="print">
            <a:duotone>
              <a:schemeClr val="accent1">
                <a:shade val="45000"/>
                <a:satMod val="135000"/>
              </a:schemeClr>
              <a:prstClr val="white"/>
            </a:duotone>
            <a:lum contrast="2000"/>
          </a:blip>
          <a:stretch>
            <a:fillRect/>
          </a:stretch>
        </p:blipFill>
        <p:spPr>
          <a:xfrm>
            <a:off x="457200" y="228600"/>
            <a:ext cx="8229600" cy="1219200"/>
          </a:xfrm>
          <a:prstGeom prst="rect">
            <a:avLst/>
          </a:prstGeom>
          <a:ln>
            <a:solidFill>
              <a:schemeClr val="bg1"/>
            </a:solidFill>
          </a:ln>
          <a:effectLst>
            <a:glow rad="101600">
              <a:schemeClr val="bg2">
                <a:lumMod val="90000"/>
                <a:alpha val="60000"/>
              </a:schemeClr>
            </a:glow>
            <a:reflection blurRad="6350" stA="50000" endA="300" endPos="55000" dir="5400000" sy="-100000" algn="bl" rotWithShape="0"/>
          </a:effectLst>
        </p:spPr>
      </p:pic>
      <p:graphicFrame>
        <p:nvGraphicFramePr>
          <p:cNvPr id="5" name="Table 4"/>
          <p:cNvGraphicFramePr>
            <a:graphicFrameLocks noGrp="1"/>
          </p:cNvGraphicFramePr>
          <p:nvPr>
            <p:extLst>
              <p:ext uri="{D42A27DB-BD31-4B8C-83A1-F6EECF244321}">
                <p14:modId xmlns:p14="http://schemas.microsoft.com/office/powerpoint/2010/main" val="3099206672"/>
              </p:ext>
            </p:extLst>
          </p:nvPr>
        </p:nvGraphicFramePr>
        <p:xfrm>
          <a:off x="457200" y="1676400"/>
          <a:ext cx="8229600" cy="4463935"/>
        </p:xfrm>
        <a:graphic>
          <a:graphicData uri="http://schemas.openxmlformats.org/drawingml/2006/table">
            <a:tbl>
              <a:tblPr firstRow="1" bandRow="1">
                <a:tableStyleId>{5C22544A-7EE6-4342-B048-85BDC9FD1C3A}</a:tableStyleId>
              </a:tblPr>
              <a:tblGrid>
                <a:gridCol w="8229600">
                  <a:extLst>
                    <a:ext uri="{9D8B030D-6E8A-4147-A177-3AD203B41FA5}">
                      <a16:colId xmlns:a16="http://schemas.microsoft.com/office/drawing/2014/main" val="20000"/>
                    </a:ext>
                  </a:extLst>
                </a:gridCol>
              </a:tblGrid>
              <a:tr h="519545">
                <a:tc>
                  <a:txBody>
                    <a:bodyPr/>
                    <a:lstStyle/>
                    <a:p>
                      <a:pPr algn="ctr">
                        <a:lnSpc>
                          <a:spcPct val="150000"/>
                        </a:lnSpc>
                      </a:pPr>
                      <a:r>
                        <a:rPr lang="en-US" sz="2400" b="0" dirty="0" smtClean="0">
                          <a:solidFill>
                            <a:schemeClr val="accent5">
                              <a:lumMod val="75000"/>
                            </a:schemeClr>
                          </a:solidFill>
                          <a:latin typeface="Calibri" pitchFamily="34" charset="0"/>
                          <a:cs typeface="Calibri" pitchFamily="34" charset="0"/>
                        </a:rPr>
                        <a:t>Engine</a:t>
                      </a:r>
                      <a:r>
                        <a:rPr lang="en-US" sz="2400" b="0" baseline="0" dirty="0" smtClean="0">
                          <a:solidFill>
                            <a:schemeClr val="accent5">
                              <a:lumMod val="75000"/>
                            </a:schemeClr>
                          </a:solidFill>
                          <a:latin typeface="Calibri" pitchFamily="34" charset="0"/>
                          <a:cs typeface="Calibri" pitchFamily="34" charset="0"/>
                        </a:rPr>
                        <a:t> and Gearbox Protection – Platinum Contd..</a:t>
                      </a:r>
                      <a:endParaRPr lang="en-US" sz="2400" b="0" dirty="0">
                        <a:solidFill>
                          <a:schemeClr val="accent5">
                            <a:lumMod val="75000"/>
                          </a:schemeClr>
                        </a:solidFill>
                        <a:latin typeface="Calibri" pitchFamily="34" charset="0"/>
                        <a:cs typeface="Calibri" pitchFamily="34" charset="0"/>
                      </a:endParaRPr>
                    </a:p>
                  </a:txBody>
                  <a:tcPr anchor="ctr">
                    <a:solidFill>
                      <a:srgbClr val="FFC000"/>
                    </a:solidFill>
                  </a:tcPr>
                </a:tc>
                <a:extLst>
                  <a:ext uri="{0D108BD9-81ED-4DB2-BD59-A6C34878D82A}">
                    <a16:rowId xmlns:a16="http://schemas.microsoft.com/office/drawing/2014/main" val="10000"/>
                  </a:ext>
                </a:extLst>
              </a:tr>
              <a:tr h="3823855">
                <a:tc>
                  <a:txBody>
                    <a:bodyPr/>
                    <a:lstStyle/>
                    <a:p>
                      <a:pPr marL="58738" indent="0">
                        <a:lnSpc>
                          <a:spcPct val="200000"/>
                        </a:lnSpc>
                      </a:pPr>
                      <a:r>
                        <a:rPr lang="en-US" sz="2000" b="1" dirty="0" smtClean="0">
                          <a:latin typeface="Calibri" pitchFamily="34" charset="0"/>
                          <a:cs typeface="Calibri" pitchFamily="34" charset="0"/>
                        </a:rPr>
                        <a:t>PREMIUM</a:t>
                      </a:r>
                      <a:r>
                        <a:rPr lang="en-US" sz="2000" b="1" baseline="0" dirty="0" smtClean="0">
                          <a:latin typeface="Calibri" pitchFamily="34" charset="0"/>
                          <a:cs typeface="Calibri" pitchFamily="34" charset="0"/>
                        </a:rPr>
                        <a:t> RATE:</a:t>
                      </a:r>
                    </a:p>
                    <a:p>
                      <a:pPr marL="58738" indent="0">
                        <a:lnSpc>
                          <a:spcPct val="200000"/>
                        </a:lnSpc>
                      </a:pPr>
                      <a:endParaRPr lang="en-US" sz="2000" b="0" baseline="0" dirty="0" smtClean="0">
                        <a:latin typeface="Calibri" pitchFamily="34" charset="0"/>
                        <a:cs typeface="Calibri" pitchFamily="34" charset="0"/>
                      </a:endParaRPr>
                    </a:p>
                    <a:p>
                      <a:pPr marL="58738" indent="0">
                        <a:lnSpc>
                          <a:spcPct val="200000"/>
                        </a:lnSpc>
                      </a:pPr>
                      <a:endParaRPr lang="en-US" sz="2000" b="0" baseline="0" dirty="0" smtClean="0">
                        <a:latin typeface="Calibri" pitchFamily="34" charset="0"/>
                        <a:cs typeface="Calibri" pitchFamily="34" charset="0"/>
                      </a:endParaRPr>
                    </a:p>
                    <a:p>
                      <a:pPr marL="58738" indent="0">
                        <a:lnSpc>
                          <a:spcPct val="200000"/>
                        </a:lnSpc>
                      </a:pPr>
                      <a:endParaRPr lang="en-US" sz="2000" b="0" baseline="0" dirty="0" smtClean="0">
                        <a:latin typeface="Calibri" pitchFamily="34" charset="0"/>
                        <a:cs typeface="Calibri" pitchFamily="34" charset="0"/>
                      </a:endParaRPr>
                    </a:p>
                    <a:p>
                      <a:pPr marL="58738" indent="0">
                        <a:lnSpc>
                          <a:spcPct val="200000"/>
                        </a:lnSpc>
                      </a:pPr>
                      <a:endParaRPr lang="en-US" sz="2000" b="0" baseline="0" dirty="0" smtClean="0">
                        <a:latin typeface="Calibri" pitchFamily="34" charset="0"/>
                        <a:cs typeface="Calibri" pitchFamily="34" charset="0"/>
                      </a:endParaRPr>
                    </a:p>
                    <a:p>
                      <a:pPr marL="58738" indent="0">
                        <a:lnSpc>
                          <a:spcPct val="200000"/>
                        </a:lnSpc>
                      </a:pPr>
                      <a:endParaRPr lang="en-US" sz="2000" b="0" dirty="0" smtClean="0">
                        <a:latin typeface="Calibri" pitchFamily="34" charset="0"/>
                        <a:cs typeface="Calibri" pitchFamily="34" charset="0"/>
                      </a:endParaRPr>
                    </a:p>
                  </a:txBody>
                  <a:tcPr anchor="ctr"/>
                </a:tc>
                <a:extLst>
                  <a:ext uri="{0D108BD9-81ED-4DB2-BD59-A6C34878D82A}">
                    <a16:rowId xmlns:a16="http://schemas.microsoft.com/office/drawing/2014/main" val="10001"/>
                  </a:ext>
                </a:extLst>
              </a:tr>
            </a:tbl>
          </a:graphicData>
        </a:graphic>
      </p:graphicFrame>
      <p:grpSp>
        <p:nvGrpSpPr>
          <p:cNvPr id="7" name="Group 6"/>
          <p:cNvGrpSpPr/>
          <p:nvPr/>
        </p:nvGrpSpPr>
        <p:grpSpPr>
          <a:xfrm>
            <a:off x="4876800" y="734370"/>
            <a:ext cx="3657600" cy="702000"/>
            <a:chOff x="0" y="0"/>
            <a:chExt cx="3657600" cy="702000"/>
          </a:xfrm>
        </p:grpSpPr>
        <p:sp>
          <p:nvSpPr>
            <p:cNvPr id="8" name="Rounded Rectangle 7"/>
            <p:cNvSpPr/>
            <p:nvPr/>
          </p:nvSpPr>
          <p:spPr>
            <a:xfrm>
              <a:off x="0" y="0"/>
              <a:ext cx="3657600" cy="702000"/>
            </a:xfrm>
            <a:prstGeom prst="roundRect">
              <a:avLst/>
            </a:prstGeom>
            <a:solidFill>
              <a:srgbClr val="FFC000"/>
            </a:solidFill>
            <a:ln>
              <a:solidFill>
                <a:schemeClr val="accent4">
                  <a:lumMod val="75000"/>
                </a:schemeClr>
              </a:solidFill>
            </a:ln>
          </p:spPr>
          <p:style>
            <a:lnRef idx="2">
              <a:scrgbClr r="0" g="0" b="0"/>
            </a:lnRef>
            <a:fillRef idx="1">
              <a:scrgbClr r="0" g="0" b="0"/>
            </a:fillRef>
            <a:effectRef idx="0">
              <a:schemeClr val="accent1">
                <a:hueOff val="0"/>
                <a:satOff val="0"/>
                <a:lumOff val="0"/>
                <a:alphaOff val="0"/>
              </a:schemeClr>
            </a:effectRef>
            <a:fontRef idx="minor">
              <a:schemeClr val="lt1"/>
            </a:fontRef>
          </p:style>
        </p:sp>
        <p:sp>
          <p:nvSpPr>
            <p:cNvPr id="10" name="Rounded Rectangle 4"/>
            <p:cNvSpPr txBox="1"/>
            <p:nvPr/>
          </p:nvSpPr>
          <p:spPr>
            <a:xfrm>
              <a:off x="34269" y="34269"/>
              <a:ext cx="3589062" cy="633462"/>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95250" tIns="95250" rIns="95250" bIns="95250" numCol="1" spcCol="1270" anchor="ctr" anchorCtr="0">
              <a:noAutofit/>
            </a:bodyPr>
            <a:lstStyle/>
            <a:p>
              <a:pPr lvl="0" algn="ctr" defTabSz="1111250" rtl="0">
                <a:lnSpc>
                  <a:spcPct val="90000"/>
                </a:lnSpc>
                <a:spcBef>
                  <a:spcPct val="0"/>
                </a:spcBef>
                <a:spcAft>
                  <a:spcPct val="35000"/>
                </a:spcAft>
              </a:pPr>
              <a:r>
                <a:rPr lang="en-GB" sz="2500" b="0" kern="1200" noProof="0" dirty="0" smtClean="0">
                  <a:solidFill>
                    <a:schemeClr val="accent5">
                      <a:lumMod val="75000"/>
                    </a:schemeClr>
                  </a:solidFill>
                </a:rPr>
                <a:t>Motor Add </a:t>
              </a:r>
              <a:r>
                <a:rPr lang="en-GB" sz="2500" b="0" kern="1200" noProof="0" dirty="0" err="1" smtClean="0">
                  <a:solidFill>
                    <a:schemeClr val="accent5">
                      <a:lumMod val="75000"/>
                    </a:schemeClr>
                  </a:solidFill>
                </a:rPr>
                <a:t>Ons</a:t>
              </a:r>
              <a:endParaRPr lang="en-GB" sz="2500" b="0" kern="1200" noProof="0" dirty="0">
                <a:solidFill>
                  <a:schemeClr val="accent5">
                    <a:lumMod val="75000"/>
                  </a:schemeClr>
                </a:solidFill>
              </a:endParaRPr>
            </a:p>
          </p:txBody>
        </p:sp>
      </p:grpSp>
      <p:sp>
        <p:nvSpPr>
          <p:cNvPr id="11" name="Rectangle 1"/>
          <p:cNvSpPr>
            <a:spLocks noChangeArrowheads="1"/>
          </p:cNvSpPr>
          <p:nvPr/>
        </p:nvSpPr>
        <p:spPr bwMode="auto">
          <a:xfrm>
            <a:off x="0" y="6215062"/>
            <a:ext cx="9144000" cy="642938"/>
          </a:xfrm>
          <a:prstGeom prst="rect">
            <a:avLst/>
          </a:prstGeom>
          <a:solidFill>
            <a:srgbClr val="FFC000"/>
          </a:solidFill>
          <a:ln w="9525">
            <a:noFill/>
            <a:round/>
            <a:headEnd/>
            <a:tailEnd/>
          </a:ln>
          <a:effectLst/>
        </p:spPr>
        <p:txBody>
          <a:bodyPr wrap="none" lIns="82954" tIns="41477" rIns="82954" bIns="41477"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IN" sz="1800" i="0" u="none" strike="noStrike" kern="0" normalizeH="0" baseline="0" noProof="0" dirty="0" smtClean="0">
                <a:ln w="0"/>
                <a:effectLst>
                  <a:outerShdw blurRad="38100" dist="19050" dir="2700000" algn="tl" rotWithShape="0">
                    <a:schemeClr val="dk1">
                      <a:alpha val="40000"/>
                    </a:schemeClr>
                  </a:outerShdw>
                </a:effectLst>
                <a:uLnTx/>
                <a:uFillTx/>
                <a:latin typeface="Calibri"/>
                <a:cs typeface="Arial" panose="020B0604020202020204" pitchFamily="34" charset="0"/>
              </a:rPr>
              <a:t>UNITED INDIA INSURANCE COMPANY LIMITED</a:t>
            </a:r>
            <a:endParaRPr kumimoji="0" lang="en-IN" sz="1800" i="0" u="none" strike="noStrike" kern="0" normalizeH="0" baseline="0" noProof="0" dirty="0">
              <a:ln w="0"/>
              <a:effectLst>
                <a:outerShdw blurRad="38100" dist="19050" dir="2700000" algn="tl" rotWithShape="0">
                  <a:schemeClr val="dk1">
                    <a:alpha val="40000"/>
                  </a:schemeClr>
                </a:outerShdw>
              </a:effectLst>
              <a:uLnTx/>
              <a:uFillTx/>
              <a:latin typeface="Calibri"/>
              <a:cs typeface="Arial" panose="020B0604020202020204" pitchFamily="34" charset="0"/>
            </a:endParaRPr>
          </a:p>
        </p:txBody>
      </p:sp>
      <p:pic>
        <p:nvPicPr>
          <p:cNvPr id="12"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9850" y="6265862"/>
            <a:ext cx="858838" cy="554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graphicFrame>
        <p:nvGraphicFramePr>
          <p:cNvPr id="3" name="Object 2"/>
          <p:cNvGraphicFramePr>
            <a:graphicFrameLocks noChangeAspect="1"/>
          </p:cNvGraphicFramePr>
          <p:nvPr>
            <p:extLst>
              <p:ext uri="{D42A27DB-BD31-4B8C-83A1-F6EECF244321}">
                <p14:modId xmlns:p14="http://schemas.microsoft.com/office/powerpoint/2010/main" val="4019481138"/>
              </p:ext>
            </p:extLst>
          </p:nvPr>
        </p:nvGraphicFramePr>
        <p:xfrm>
          <a:off x="955814" y="3162097"/>
          <a:ext cx="7544318" cy="3391103"/>
        </p:xfrm>
        <a:graphic>
          <a:graphicData uri="http://schemas.openxmlformats.org/presentationml/2006/ole">
            <mc:AlternateContent xmlns:mc="http://schemas.openxmlformats.org/markup-compatibility/2006">
              <mc:Choice xmlns:v="urn:schemas-microsoft-com:vml" Requires="v">
                <p:oleObj spid="_x0000_s1128" name="Document" r:id="rId5" imgW="5717562" imgH="2378731" progId="Word.Document.12">
                  <p:embed/>
                </p:oleObj>
              </mc:Choice>
              <mc:Fallback>
                <p:oleObj name="Document" r:id="rId5" imgW="5717562" imgH="2378731" progId="Word.Document.12">
                  <p:embed/>
                  <p:pic>
                    <p:nvPicPr>
                      <p:cNvPr id="0" name=""/>
                      <p:cNvPicPr/>
                      <p:nvPr/>
                    </p:nvPicPr>
                    <p:blipFill>
                      <a:blip r:embed="rId6"/>
                      <a:stretch>
                        <a:fillRect/>
                      </a:stretch>
                    </p:blipFill>
                    <p:spPr>
                      <a:xfrm>
                        <a:off x="955814" y="3162097"/>
                        <a:ext cx="7544318" cy="3391103"/>
                      </a:xfrm>
                      <a:prstGeom prst="rect">
                        <a:avLst/>
                      </a:prstGeom>
                    </p:spPr>
                  </p:pic>
                </p:oleObj>
              </mc:Fallback>
            </mc:AlternateContent>
          </a:graphicData>
        </a:graphic>
      </p:graphicFrame>
    </p:spTree>
    <p:extLst>
      <p:ext uri="{BB962C8B-B14F-4D97-AF65-F5344CB8AC3E}">
        <p14:creationId xmlns:p14="http://schemas.microsoft.com/office/powerpoint/2010/main" val="3962925125"/>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9899</TotalTime>
  <Words>4063</Words>
  <Application>Microsoft Office PowerPoint</Application>
  <PresentationFormat>On-screen Show (4:3)</PresentationFormat>
  <Paragraphs>533</Paragraphs>
  <Slides>51</Slides>
  <Notes>2</Notes>
  <HiddenSlides>0</HiddenSlides>
  <MMClips>0</MMClips>
  <ScaleCrop>false</ScaleCrop>
  <HeadingPairs>
    <vt:vector size="8" baseType="variant">
      <vt:variant>
        <vt:lpstr>Fonts Used</vt:lpstr>
      </vt:variant>
      <vt:variant>
        <vt:i4>7</vt:i4>
      </vt:variant>
      <vt:variant>
        <vt:lpstr>Theme</vt:lpstr>
      </vt:variant>
      <vt:variant>
        <vt:i4>1</vt:i4>
      </vt:variant>
      <vt:variant>
        <vt:lpstr>Embedded OLE Servers</vt:lpstr>
      </vt:variant>
      <vt:variant>
        <vt:i4>1</vt:i4>
      </vt:variant>
      <vt:variant>
        <vt:lpstr>Slide Titles</vt:lpstr>
      </vt:variant>
      <vt:variant>
        <vt:i4>51</vt:i4>
      </vt:variant>
    </vt:vector>
  </HeadingPairs>
  <TitlesOfParts>
    <vt:vector size="60" baseType="lpstr">
      <vt:lpstr>Andale Sans UI</vt:lpstr>
      <vt:lpstr>Arial</vt:lpstr>
      <vt:lpstr>Calibri</vt:lpstr>
      <vt:lpstr>Helvetica Neue</vt:lpstr>
      <vt:lpstr>Tahoma</vt:lpstr>
      <vt:lpstr>Times New Roman</vt:lpstr>
      <vt:lpstr>Wingdings</vt:lpstr>
      <vt:lpstr>Office Theme</vt:lpstr>
      <vt:lpstr>Document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RTI Add On Claims Calculation Examples</vt:lpstr>
      <vt:lpstr>RTI Add On Claims Calculation Examples</vt:lpstr>
      <vt:lpstr>RTI Add On Claims Calculation Examples</vt:lpstr>
      <vt:lpstr>RTI Add On Claims Calculation Examples</vt:lpstr>
      <vt:lpstr>RTI Add On Claims Calculation Examples</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71772</dc:creator>
  <cp:lastModifiedBy>SABNA M A</cp:lastModifiedBy>
  <cp:revision>543</cp:revision>
  <dcterms:created xsi:type="dcterms:W3CDTF">2012-09-21T07:07:31Z</dcterms:created>
  <dcterms:modified xsi:type="dcterms:W3CDTF">2024-11-27T06:45:28Z</dcterms:modified>
</cp:coreProperties>
</file>